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96" r:id="rId3"/>
    <p:sldId id="295" r:id="rId4"/>
    <p:sldId id="297" r:id="rId5"/>
    <p:sldId id="298" r:id="rId6"/>
    <p:sldId id="299" r:id="rId7"/>
    <p:sldId id="300" r:id="rId8"/>
    <p:sldId id="301" r:id="rId9"/>
    <p:sldId id="302" r:id="rId10"/>
    <p:sldId id="303" r:id="rId11"/>
    <p:sldId id="272" r:id="rId12"/>
  </p:sldIdLst>
  <p:sldSz cx="9906000" cy="6858000" type="A4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44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chna" initials="RD" lastIdx="1" clrIdx="0">
    <p:extLst>
      <p:ext uri="{19B8F6BF-5375-455C-9EA6-DF929625EA0E}">
        <p15:presenceInfo xmlns:p15="http://schemas.microsoft.com/office/powerpoint/2012/main" xmlns="" userId="Rachna" providerId="None"/>
      </p:ext>
    </p:extLst>
  </p:cmAuthor>
  <p:cmAuthor id="2" name="Ambik" initials="A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EC920"/>
    <a:srgbClr val="2B3990"/>
    <a:srgbClr val="FFD8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73744" autoAdjust="0"/>
  </p:normalViewPr>
  <p:slideViewPr>
    <p:cSldViewPr snapToGrid="0">
      <p:cViewPr varScale="1">
        <p:scale>
          <a:sx n="62" d="100"/>
          <a:sy n="62" d="100"/>
        </p:scale>
        <p:origin x="-1901" y="-77"/>
      </p:cViewPr>
      <p:guideLst>
        <p:guide orient="horz" pos="2144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064A-D61B-4B21-B757-51A9B82445B8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05E07-67EA-4042-A3F6-853A8AD8D20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0471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25774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458495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endParaRPr lang="en-US" sz="1200" b="0" i="0" u="none" strike="noStrike" cap="none" baseline="0" dirty="0" smtClean="0">
              <a:solidFill>
                <a:schemeClr val="dk1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180218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4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4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3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3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9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4"/>
          <p:cNvSpPr txBox="1">
            <a:spLocks noGrp="1"/>
          </p:cNvSpPr>
          <p:nvPr>
            <p:ph type="title"/>
          </p:nvPr>
        </p:nvSpPr>
        <p:spPr>
          <a:xfrm rot="5400000">
            <a:off x="5251052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body" idx="1"/>
          </p:nvPr>
        </p:nvSpPr>
        <p:spPr>
          <a:xfrm rot="5400000">
            <a:off x="917177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4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5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5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6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7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 panose="020F0502020204030204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8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8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body" idx="2"/>
          </p:nvPr>
        </p:nvSpPr>
        <p:spPr>
          <a:xfrm>
            <a:off x="682329" y="2505075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body" idx="3"/>
          </p:nvPr>
        </p:nvSpPr>
        <p:spPr>
          <a:xfrm>
            <a:off x="5014913" y="1681163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19"/>
          <p:cNvSpPr txBox="1">
            <a:spLocks noGrp="1"/>
          </p:cNvSpPr>
          <p:nvPr>
            <p:ph type="body" idx="4"/>
          </p:nvPr>
        </p:nvSpPr>
        <p:spPr>
          <a:xfrm>
            <a:off x="5014913" y="2505075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0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1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body" idx="1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 panose="020F0502020204030204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>
            <a:spLocks noGrp="1"/>
          </p:cNvSpPr>
          <p:nvPr>
            <p:ph type="pic" idx="2"/>
          </p:nvPr>
        </p:nvSpPr>
        <p:spPr>
          <a:xfrm>
            <a:off x="4211340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68" name="Google Shape;68;p22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3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 panose="020F0502020204030204"/>
              <a:buNone/>
              <a:defRPr sz="4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  <a:defRPr sz="2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ftr" idx="11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896193"/>
            <a:ext cx="9906000" cy="6053247"/>
            <a:chOff x="0" y="896193"/>
            <a:chExt cx="9906000" cy="6053247"/>
          </a:xfrm>
        </p:grpSpPr>
        <p:grpSp>
          <p:nvGrpSpPr>
            <p:cNvPr id="20" name="Group 19"/>
            <p:cNvGrpSpPr/>
            <p:nvPr/>
          </p:nvGrpSpPr>
          <p:grpSpPr>
            <a:xfrm>
              <a:off x="0" y="896193"/>
              <a:ext cx="9906000" cy="6053247"/>
              <a:chOff x="0" y="896193"/>
              <a:chExt cx="9906000" cy="6053247"/>
            </a:xfrm>
          </p:grpSpPr>
          <p:sp>
            <p:nvSpPr>
              <p:cNvPr id="91" name="Google Shape;91;p1"/>
              <p:cNvSpPr txBox="1"/>
              <p:nvPr/>
            </p:nvSpPr>
            <p:spPr>
              <a:xfrm>
                <a:off x="4226013" y="896193"/>
                <a:ext cx="4856205" cy="24929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lvl="0">
                  <a:buFont typeface="Wingdings" pitchFamily="2" charset="2"/>
                  <a:buChar char="q"/>
                </a:pPr>
                <a:r>
                  <a:rPr lang="en-US" sz="2600" i="1" dirty="0" smtClean="0">
                    <a:solidFill>
                      <a:schemeClr val="dk1"/>
                    </a:solidFill>
                    <a:latin typeface="Cambria" pitchFamily="18" charset="0"/>
                    <a:ea typeface="Cambria" pitchFamily="18" charset="0"/>
                    <a:cs typeface="Calibri" panose="020F0502020204030204"/>
                    <a:sym typeface="Calibri" panose="020F0502020204030204"/>
                  </a:rPr>
                  <a:t>Are you the primary care-giver 	a child with special needs?</a:t>
                </a:r>
              </a:p>
              <a:p>
                <a:pPr lvl="0"/>
                <a:endParaRPr lang="en-US" sz="2600" i="1" dirty="0" smtClean="0">
                  <a:solidFill>
                    <a:schemeClr val="dk1"/>
                  </a:solidFill>
                  <a:latin typeface="Cambria" pitchFamily="18" charset="0"/>
                  <a:ea typeface="Cambria" pitchFamily="18" charset="0"/>
                  <a:cs typeface="Calibri" panose="020F0502020204030204"/>
                  <a:sym typeface="Calibri" panose="020F0502020204030204"/>
                </a:endParaRPr>
              </a:p>
              <a:p>
                <a:pPr lvl="0">
                  <a:buFont typeface="Wingdings" pitchFamily="2" charset="2"/>
                  <a:buChar char="q"/>
                </a:pPr>
                <a:r>
                  <a:rPr lang="en-US" sz="2600" i="1" dirty="0" smtClean="0">
                    <a:solidFill>
                      <a:schemeClr val="dk1"/>
                    </a:solidFill>
                    <a:latin typeface="Cambria" pitchFamily="18" charset="0"/>
                    <a:ea typeface="Cambria" pitchFamily="18" charset="0"/>
                    <a:cs typeface="Calibri" panose="020F0502020204030204"/>
                    <a:sym typeface="Calibri" panose="020F0502020204030204"/>
                  </a:rPr>
                  <a:t>Does your care-giving role 	leave you exhausted &amp; less 	yourself?</a:t>
                </a:r>
                <a:endParaRPr sz="2600" i="1">
                  <a:latin typeface="Cambria" pitchFamily="18" charset="0"/>
                  <a:ea typeface="Cambria" pitchFamily="18" charset="0"/>
                  <a:cs typeface="Cambria" panose="02040503050406030204"/>
                  <a:sym typeface="Cambria" panose="02040503050406030204"/>
                </a:endParaRPr>
              </a:p>
            </p:txBody>
          </p:sp>
          <p:sp>
            <p:nvSpPr>
              <p:cNvPr id="93" name="Google Shape;93;p1"/>
              <p:cNvSpPr txBox="1"/>
              <p:nvPr/>
            </p:nvSpPr>
            <p:spPr>
              <a:xfrm>
                <a:off x="862696" y="3722660"/>
                <a:ext cx="8338525" cy="2000507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sp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3200" b="1" dirty="0" smtClean="0">
                    <a:solidFill>
                      <a:srgbClr val="2B3990"/>
                    </a:solidFill>
                    <a:latin typeface="Cambria" pitchFamily="18" charset="0"/>
                    <a:ea typeface="Cambria" pitchFamily="18" charset="0"/>
                    <a:cs typeface="Cambria" panose="02040503050406030204"/>
                    <a:sym typeface="Cambria" panose="02040503050406030204"/>
                  </a:rPr>
                  <a:t>Here are 8 tips to help you manage your challenges a bit more gently.</a:t>
                </a: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3200" b="1" dirty="0" smtClean="0">
                  <a:solidFill>
                    <a:srgbClr val="2B3990"/>
                  </a:solidFill>
                  <a:latin typeface="Cambria" pitchFamily="18" charset="0"/>
                  <a:ea typeface="Cambria" pitchFamily="18" charset="0"/>
                  <a:cs typeface="Cambria" panose="02040503050406030204"/>
                  <a:sym typeface="Cambria" panose="02040503050406030204"/>
                </a:endParaRPr>
              </a:p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2800" i="1" dirty="0" smtClean="0">
                    <a:solidFill>
                      <a:schemeClr val="dk1"/>
                    </a:solidFill>
                    <a:latin typeface="Cambria" pitchFamily="18" charset="0"/>
                    <a:ea typeface="Cambria" pitchFamily="18" charset="0"/>
                    <a:cs typeface="Cambria" panose="02040503050406030204"/>
                    <a:sym typeface="Cambria" panose="02040503050406030204"/>
                  </a:rPr>
                  <a:t>Stress management awareness for caregivers</a:t>
                </a:r>
                <a:endParaRPr sz="2800" i="1">
                  <a:solidFill>
                    <a:schemeClr val="dk1"/>
                  </a:solidFill>
                  <a:latin typeface="Cambria" pitchFamily="18" charset="0"/>
                  <a:ea typeface="Cambria" pitchFamily="18" charset="0"/>
                  <a:cs typeface="Cambria" panose="02040503050406030204"/>
                  <a:sym typeface="Cambria" panose="02040503050406030204"/>
                </a:endParaRPr>
              </a:p>
            </p:txBody>
          </p:sp>
          <p:sp>
            <p:nvSpPr>
              <p:cNvPr id="17" name="Google Shape;88;p1"/>
              <p:cNvSpPr/>
              <p:nvPr/>
            </p:nvSpPr>
            <p:spPr>
              <a:xfrm>
                <a:off x="0" y="6014051"/>
                <a:ext cx="9906000" cy="93538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pic>
            <p:nvPicPr>
              <p:cNvPr id="18" name="Google Shape;89;p1"/>
              <p:cNvPicPr preferRelativeResize="0"/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044061" y="6104051"/>
                <a:ext cx="1851839" cy="75394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</p:pic>
        </p:grpSp>
        <p:pic>
          <p:nvPicPr>
            <p:cNvPr id="8" name="Picture 2" descr="C:\Users\Ambik\Downloads\meditation-567593_1920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40260" y="939114"/>
              <a:ext cx="2962664" cy="270806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640491"/>
            <a:ext cx="9906000" cy="7509642"/>
            <a:chOff x="0" y="-640491"/>
            <a:chExt cx="9906000" cy="7509642"/>
          </a:xfrm>
        </p:grpSpPr>
        <p:grpSp>
          <p:nvGrpSpPr>
            <p:cNvPr id="2" name="Group 12"/>
            <p:cNvGrpSpPr/>
            <p:nvPr/>
          </p:nvGrpSpPr>
          <p:grpSpPr>
            <a:xfrm>
              <a:off x="0" y="5922611"/>
              <a:ext cx="9906000" cy="935389"/>
              <a:chOff x="0" y="5934919"/>
              <a:chExt cx="9144000" cy="92308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8" name="Google Shape;88;p1"/>
              <p:cNvSpPr/>
              <p:nvPr/>
            </p:nvSpPr>
            <p:spPr>
              <a:xfrm>
                <a:off x="0" y="5934919"/>
                <a:ext cx="9144000" cy="92308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pic>
            <p:nvPicPr>
              <p:cNvPr id="89" name="Google Shape;89;p1"/>
              <p:cNvPicPr preferRelativeResize="0"/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70795" y="6023735"/>
                <a:ext cx="1709390" cy="744028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pic>
          <p:nvPicPr>
            <p:cNvPr id="14" name="Picture 13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r="32025"/>
            <a:stretch>
              <a:fillRect/>
            </a:stretch>
          </p:blipFill>
          <p:spPr>
            <a:xfrm>
              <a:off x="6818212" y="-640491"/>
              <a:ext cx="3087788" cy="2271267"/>
            </a:xfrm>
            <a:prstGeom prst="rect">
              <a:avLst/>
            </a:prstGeom>
          </p:spPr>
        </p:pic>
        <p:pic>
          <p:nvPicPr>
            <p:cNvPr id="17" name="Picture 16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3898"/>
            <a:stretch>
              <a:fillRect/>
            </a:stretch>
          </p:blipFill>
          <p:spPr>
            <a:xfrm>
              <a:off x="0" y="-599302"/>
              <a:ext cx="3002692" cy="227126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9316997" y="407766"/>
              <a:ext cx="37382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8</a:t>
              </a:r>
              <a:endParaRPr lang="en-US" sz="25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438530" y="597185"/>
              <a:ext cx="658100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Change the way you look</a:t>
              </a:r>
            </a:p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at your problems.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347784" y="6002749"/>
              <a:ext cx="510334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“We can not solve our problems with the same level of thinking that created them”.</a:t>
              </a:r>
            </a:p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 ― Albert Einstein. </a:t>
              </a:r>
              <a:endParaRPr lang="en-US" i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04335" y="1695236"/>
              <a:ext cx="8550876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Before you address a problem, take a deep breath. Then address the issue at hand in two angles - 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679621" y="2437816"/>
              <a:ext cx="3163331" cy="147732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Problem focused coping – Look at the source of the problem. For e.g. You dislike a dirty room. Your cope with it by cleaning it.</a:t>
              </a:r>
              <a:endParaRPr lang="en-US" sz="1800" b="1" i="1" dirty="0" smtClean="0"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239265" y="2416035"/>
              <a:ext cx="4003587" cy="151341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Emotion focused coping – Look at the effect of the problem. For e.g. You dislike a dirty room. You try to understand why you feel the way you do about it.</a:t>
              </a:r>
            </a:p>
          </p:txBody>
        </p:sp>
        <p:pic>
          <p:nvPicPr>
            <p:cNvPr id="19" name="Picture 18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56000" y="2994455"/>
              <a:ext cx="654909" cy="465599"/>
            </a:xfrm>
            <a:prstGeom prst="rect">
              <a:avLst/>
            </a:prstGeom>
          </p:spPr>
        </p:pic>
        <p:sp>
          <p:nvSpPr>
            <p:cNvPr id="23" name="Rectangle 22"/>
            <p:cNvSpPr/>
            <p:nvPr/>
          </p:nvSpPr>
          <p:spPr>
            <a:xfrm>
              <a:off x="659027" y="3985356"/>
              <a:ext cx="8550876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The effective way to solve problems is to have a balance between both coping mechanisms. 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50789" y="4693810"/>
              <a:ext cx="4020065" cy="92333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 smtClean="0">
                  <a:latin typeface="Cambria" pitchFamily="18" charset="0"/>
                  <a:ea typeface="Cambria" pitchFamily="18" charset="0"/>
                </a:rPr>
                <a:t>Try &amp; understand what part of the problem should be focused on through which one of the two points of view?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4769708" y="4722643"/>
              <a:ext cx="4448433" cy="92333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 smtClean="0">
                  <a:latin typeface="Cambria" pitchFamily="18" charset="0"/>
                  <a:ea typeface="Cambria" pitchFamily="18" charset="0"/>
                </a:rPr>
                <a:t>This analysis will help you solve problems better &amp; leave you less exhausted.</a:t>
              </a:r>
            </a:p>
            <a:p>
              <a:pPr algn="ctr"/>
              <a:endParaRPr lang="en-US" sz="1800" dirty="0" smtClean="0">
                <a:latin typeface="Cambria" pitchFamily="18" charset="0"/>
                <a:ea typeface="Cambria" pitchFamily="18" charset="0"/>
              </a:endParaRPr>
            </a:p>
          </p:txBody>
        </p:sp>
        <p:pic>
          <p:nvPicPr>
            <p:cNvPr id="28" name="Picture 27" descr="boy-1300136_128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72480">
              <a:off x="7481905" y="5209334"/>
              <a:ext cx="2243470" cy="1659817"/>
            </a:xfrm>
            <a:prstGeom prst="rect">
              <a:avLst/>
            </a:prstGeom>
            <a:effectLst>
              <a:outerShdw blurRad="50800" dist="50800" dir="5400000" sx="1000" sy="1000" algn="ctr" rotWithShape="0">
                <a:srgbClr val="000000"/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-640491"/>
            <a:ext cx="9906000" cy="7498491"/>
            <a:chOff x="0" y="-640491"/>
            <a:chExt cx="9906000" cy="7498491"/>
          </a:xfrm>
        </p:grpSpPr>
        <p:sp>
          <p:nvSpPr>
            <p:cNvPr id="20" name="Rectangle 19"/>
            <p:cNvSpPr/>
            <p:nvPr/>
          </p:nvSpPr>
          <p:spPr>
            <a:xfrm>
              <a:off x="673632" y="1472447"/>
              <a:ext cx="3367027" cy="364715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2100" i="1" dirty="0" err="1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Nayi</a:t>
              </a:r>
              <a:r>
                <a:rPr lang="en-US" sz="2100" i="1" dirty="0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 </a:t>
              </a:r>
              <a:r>
                <a:rPr lang="en-US" sz="2100" i="1" dirty="0" err="1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Disha</a:t>
              </a:r>
              <a:r>
                <a:rPr lang="en-US" sz="2100" i="1" dirty="0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 Resource Centre </a:t>
              </a:r>
              <a:r>
                <a:rPr lang="en-US" sz="2100" dirty="0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is an online information resource platform that supports families of persons with Intellectual and Developmental Disabilities (IDD). </a:t>
              </a:r>
            </a:p>
            <a:p>
              <a:pPr algn="ctr"/>
              <a:r>
                <a:rPr lang="en-US" sz="2100" dirty="0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For more information </a:t>
              </a:r>
            </a:p>
            <a:p>
              <a:pPr algn="ctr"/>
              <a:r>
                <a:rPr lang="en-US" sz="2100" dirty="0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 visit </a:t>
              </a:r>
              <a:r>
                <a:rPr lang="en-US" sz="2100" b="1" dirty="0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www.nayi-disha.org</a:t>
              </a:r>
              <a:r>
                <a:rPr lang="en-US" sz="2100" dirty="0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, </a:t>
              </a:r>
            </a:p>
            <a:p>
              <a:pPr algn="ctr"/>
              <a:r>
                <a:rPr lang="en-US" sz="2100" dirty="0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or write to </a:t>
              </a:r>
              <a:r>
                <a:rPr lang="en-US" sz="2100" b="1" dirty="0" smtClean="0">
                  <a:latin typeface="Calibri" pitchFamily="34" charset="0"/>
                  <a:ea typeface="Cambria" pitchFamily="18" charset="0"/>
                  <a:cs typeface="Calibri" pitchFamily="34" charset="0"/>
                </a:rPr>
                <a:t>contactus@nayi-disha.org</a:t>
              </a:r>
            </a:p>
          </p:txBody>
        </p:sp>
        <p:sp>
          <p:nvSpPr>
            <p:cNvPr id="11" name="Google Shape;88;p1"/>
            <p:cNvSpPr/>
            <p:nvPr/>
          </p:nvSpPr>
          <p:spPr>
            <a:xfrm>
              <a:off x="0" y="5922611"/>
              <a:ext cx="9906000" cy="93538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pic>
          <p:nvPicPr>
            <p:cNvPr id="21" name="Picture 20" descr="banner-48962_1280.png"/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r="32025"/>
            <a:stretch>
              <a:fillRect/>
            </a:stretch>
          </p:blipFill>
          <p:spPr>
            <a:xfrm>
              <a:off x="6818212" y="-640491"/>
              <a:ext cx="3087788" cy="2271267"/>
            </a:xfrm>
            <a:prstGeom prst="rect">
              <a:avLst/>
            </a:prstGeom>
          </p:spPr>
        </p:pic>
        <p:pic>
          <p:nvPicPr>
            <p:cNvPr id="22" name="Picture 21" descr="banner-48962_1280.png"/>
            <p:cNvPicPr>
              <a:picLocks noChangeAspect="1"/>
            </p:cNvPicPr>
            <p:nvPr/>
          </p:nvPicPr>
          <p:blipFill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3898"/>
            <a:stretch>
              <a:fillRect/>
            </a:stretch>
          </p:blipFill>
          <p:spPr>
            <a:xfrm>
              <a:off x="0" y="-599302"/>
              <a:ext cx="3002692" cy="2271267"/>
            </a:xfrm>
            <a:prstGeom prst="rect">
              <a:avLst/>
            </a:prstGeom>
          </p:spPr>
        </p:pic>
      </p:grpSp>
      <p:pic>
        <p:nvPicPr>
          <p:cNvPr id="1026" name="Picture 2" descr="C:\Users\Ambik\Downloads\meditation-567593_19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29201" y="1531998"/>
            <a:ext cx="4003588" cy="3659530"/>
          </a:xfrm>
          <a:prstGeom prst="rect">
            <a:avLst/>
          </a:prstGeom>
          <a:noFill/>
        </p:spPr>
      </p:pic>
      <p:pic>
        <p:nvPicPr>
          <p:cNvPr id="12" name="Google Shape;89;p1"/>
          <p:cNvPicPr preferRelativeResize="0"/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3698065" y="6029909"/>
            <a:ext cx="1851839" cy="7539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286265"/>
            <a:ext cx="9906000" cy="6663175"/>
            <a:chOff x="0" y="286265"/>
            <a:chExt cx="9906000" cy="6663175"/>
          </a:xfrm>
        </p:grpSpPr>
        <p:pic>
          <p:nvPicPr>
            <p:cNvPr id="9" name="Picture 8" descr="blood-pressure-3312513_1280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17990" y="286265"/>
              <a:ext cx="4988010" cy="2494005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58345" y="825348"/>
              <a:ext cx="9156357" cy="28931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2600" i="1" dirty="0" smtClean="0">
                  <a:latin typeface="Cambria" pitchFamily="18" charset="0"/>
                  <a:ea typeface="Cambria" pitchFamily="18" charset="0"/>
                </a:rPr>
                <a:t>As a Caregiver, you tend to put </a:t>
              </a:r>
            </a:p>
            <a:p>
              <a:pPr>
                <a:spcBef>
                  <a:spcPct val="0"/>
                </a:spcBef>
              </a:pPr>
              <a:r>
                <a:rPr lang="en-US" sz="2600" i="1" dirty="0" smtClean="0">
                  <a:latin typeface="Cambria" pitchFamily="18" charset="0"/>
                  <a:ea typeface="Cambria" pitchFamily="18" charset="0"/>
                </a:rPr>
                <a:t>others needs before your own. </a:t>
              </a:r>
            </a:p>
            <a:p>
              <a:pPr>
                <a:spcBef>
                  <a:spcPct val="0"/>
                </a:spcBef>
              </a:pPr>
              <a:r>
                <a:rPr lang="en-US" sz="2600" b="1" dirty="0" smtClean="0">
                  <a:latin typeface="Cambria" pitchFamily="18" charset="0"/>
                  <a:ea typeface="Cambria" pitchFamily="18" charset="0"/>
                </a:rPr>
                <a:t>												</a:t>
              </a:r>
            </a:p>
            <a:p>
              <a:pPr>
                <a:spcBef>
                  <a:spcPct val="0"/>
                </a:spcBef>
              </a:pPr>
              <a:endParaRPr lang="en-US" sz="2600" b="1" dirty="0" smtClean="0">
                <a:latin typeface="Cambria" pitchFamily="18" charset="0"/>
                <a:ea typeface="Cambria" pitchFamily="18" charset="0"/>
              </a:endParaRPr>
            </a:p>
            <a:p>
              <a:pPr>
                <a:spcBef>
                  <a:spcPct val="0"/>
                </a:spcBef>
              </a:pPr>
              <a:r>
                <a:rPr lang="en-US" sz="2600" b="1" dirty="0" smtClean="0">
                  <a:latin typeface="Cambria" pitchFamily="18" charset="0"/>
                  <a:ea typeface="Cambria" pitchFamily="18" charset="0"/>
                </a:rPr>
                <a:t>		Remember, your health matters as well. </a:t>
              </a:r>
            </a:p>
            <a:p>
              <a:pPr>
                <a:spcBef>
                  <a:spcPct val="0"/>
                </a:spcBef>
              </a:pPr>
              <a:endParaRPr lang="en-US" sz="2600" dirty="0" smtClean="0">
                <a:latin typeface="Cambria" pitchFamily="18" charset="0"/>
                <a:ea typeface="Cambria" pitchFamily="18" charset="0"/>
              </a:endParaRPr>
            </a:p>
          </p:txBody>
        </p:sp>
        <p:pic>
          <p:nvPicPr>
            <p:cNvPr id="13" name="Picture 12" descr="dialog-148815_1280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2421" y="3830595"/>
              <a:ext cx="3041663" cy="2162432"/>
            </a:xfrm>
            <a:prstGeom prst="rect">
              <a:avLst/>
            </a:prstGeom>
          </p:spPr>
        </p:pic>
        <p:sp>
          <p:nvSpPr>
            <p:cNvPr id="14" name="Rectangle 13"/>
            <p:cNvSpPr/>
            <p:nvPr/>
          </p:nvSpPr>
          <p:spPr>
            <a:xfrm>
              <a:off x="3292045" y="4576061"/>
              <a:ext cx="6177559" cy="89255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en-US" sz="2600" i="1" dirty="0" smtClean="0">
                  <a:latin typeface="Cambria" pitchFamily="18" charset="0"/>
                  <a:ea typeface="Cambria" pitchFamily="18" charset="0"/>
                </a:rPr>
                <a:t>Here are a few tips to encourage healthy ways to deal with stress.</a:t>
              </a:r>
            </a:p>
          </p:txBody>
        </p:sp>
        <p:sp>
          <p:nvSpPr>
            <p:cNvPr id="19" name="Google Shape;88;p1"/>
            <p:cNvSpPr/>
            <p:nvPr/>
          </p:nvSpPr>
          <p:spPr>
            <a:xfrm>
              <a:off x="0" y="6014051"/>
              <a:ext cx="9906000" cy="93538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pic>
          <p:nvPicPr>
            <p:cNvPr id="20" name="Google Shape;89;p1"/>
            <p:cNvPicPr preferRelativeResize="0"/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4044061" y="6104051"/>
              <a:ext cx="1851839" cy="753949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0" y="-640491"/>
            <a:ext cx="9906000" cy="7589931"/>
            <a:chOff x="0" y="-640491"/>
            <a:chExt cx="9906000" cy="7589931"/>
          </a:xfrm>
        </p:grpSpPr>
        <p:grpSp>
          <p:nvGrpSpPr>
            <p:cNvPr id="2" name="Group 12"/>
            <p:cNvGrpSpPr/>
            <p:nvPr/>
          </p:nvGrpSpPr>
          <p:grpSpPr>
            <a:xfrm>
              <a:off x="0" y="6014051"/>
              <a:ext cx="9906000" cy="935389"/>
              <a:chOff x="0" y="5934919"/>
              <a:chExt cx="9144000" cy="92308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8" name="Google Shape;88;p1"/>
              <p:cNvSpPr/>
              <p:nvPr/>
            </p:nvSpPr>
            <p:spPr>
              <a:xfrm>
                <a:off x="0" y="5934919"/>
                <a:ext cx="9144000" cy="92308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pic>
            <p:nvPicPr>
              <p:cNvPr id="89" name="Google Shape;89;p1"/>
              <p:cNvPicPr preferRelativeResize="0"/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70795" y="6023735"/>
                <a:ext cx="1709390" cy="744028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pic>
          <p:nvPicPr>
            <p:cNvPr id="14" name="Picture 13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r="32025"/>
            <a:stretch>
              <a:fillRect/>
            </a:stretch>
          </p:blipFill>
          <p:spPr>
            <a:xfrm>
              <a:off x="6818212" y="-640491"/>
              <a:ext cx="3087788" cy="2271267"/>
            </a:xfrm>
            <a:prstGeom prst="rect">
              <a:avLst/>
            </a:prstGeom>
          </p:spPr>
        </p:pic>
        <p:pic>
          <p:nvPicPr>
            <p:cNvPr id="17" name="Picture 16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3898"/>
            <a:stretch>
              <a:fillRect/>
            </a:stretch>
          </p:blipFill>
          <p:spPr>
            <a:xfrm>
              <a:off x="0" y="-599302"/>
              <a:ext cx="3002692" cy="227126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48280" y="407771"/>
              <a:ext cx="37382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chemeClr val="accent5">
                      <a:lumMod val="50000"/>
                    </a:schemeClr>
                  </a:solidFill>
                  <a:latin typeface="Cambria" pitchFamily="18" charset="0"/>
                  <a:ea typeface="Cambria" pitchFamily="18" charset="0"/>
                </a:rPr>
                <a:t>1</a:t>
              </a:r>
              <a:endParaRPr lang="en-US" sz="2500" b="1" dirty="0">
                <a:solidFill>
                  <a:schemeClr val="accent5">
                    <a:lumMod val="50000"/>
                  </a:schemeClr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217006" y="757823"/>
              <a:ext cx="6177559" cy="5539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accent1">
                      <a:lumMod val="50000"/>
                    </a:schemeClr>
                  </a:solidFill>
                  <a:latin typeface="Cambria" pitchFamily="18" charset="0"/>
                  <a:ea typeface="Cambria" pitchFamily="18" charset="0"/>
                </a:rPr>
                <a:t>Learn to ask for help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95416" y="1625169"/>
              <a:ext cx="4782065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As a Caregiver, you may often feel alone.</a:t>
              </a: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5101909" y="1843353"/>
              <a:ext cx="4215087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An important, tip to keep in mind is your family members always want to help. </a:t>
              </a: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396461" y="2668475"/>
              <a:ext cx="4768663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Be open and honest with them about your feelings. 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090983" y="3190405"/>
              <a:ext cx="4226011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Ask for help when you need it.</a:t>
              </a: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83061" y="3883555"/>
              <a:ext cx="4707924" cy="120032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dirty="0" smtClean="0">
                  <a:latin typeface="Cambria" pitchFamily="18" charset="0"/>
                  <a:ea typeface="Cambria" pitchFamily="18" charset="0"/>
                </a:rPr>
                <a:t>If you are more comfortable talking to a counselor, do not hesitate to seek help. </a:t>
              </a:r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There is no shame in speaking to a professional about your feelings. 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004486" y="4207773"/>
              <a:ext cx="4324864" cy="120032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Venting out your thoughts and emotions will allow you to view the problem with a different perspective and make you feel a lot lighter. </a:t>
              </a:r>
              <a:endParaRPr lang="en-US" sz="1800" i="1" dirty="0"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25549" y="6027003"/>
              <a:ext cx="309996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"Alone we can do so little; together we can do so much." – Helen Keller</a:t>
              </a:r>
              <a:endParaRPr lang="en-US" sz="1600" i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pic>
          <p:nvPicPr>
            <p:cNvPr id="34" name="Picture 33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85656" y="2879125"/>
              <a:ext cx="654909" cy="465599"/>
            </a:xfrm>
            <a:prstGeom prst="rect">
              <a:avLst/>
            </a:prstGeom>
          </p:spPr>
        </p:pic>
        <p:pic>
          <p:nvPicPr>
            <p:cNvPr id="35" name="Picture 34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63914" y="3945918"/>
              <a:ext cx="654909" cy="465599"/>
            </a:xfrm>
            <a:prstGeom prst="rect">
              <a:avLst/>
            </a:prstGeom>
          </p:spPr>
        </p:pic>
        <p:pic>
          <p:nvPicPr>
            <p:cNvPr id="36" name="Picture 35" descr="boy-1300136_128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72480">
              <a:off x="7301518" y="5065805"/>
              <a:ext cx="2410416" cy="1783331"/>
            </a:xfrm>
            <a:prstGeom prst="rect">
              <a:avLst/>
            </a:prstGeom>
            <a:effectLst>
              <a:outerShdw blurRad="50800" dist="50800" dir="5400000" sx="1000" sy="1000" algn="ctr" rotWithShape="0">
                <a:srgbClr val="000000"/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0" y="-640491"/>
            <a:ext cx="9906000" cy="7498491"/>
            <a:chOff x="0" y="-640491"/>
            <a:chExt cx="9906000" cy="7498491"/>
          </a:xfrm>
        </p:grpSpPr>
        <p:grpSp>
          <p:nvGrpSpPr>
            <p:cNvPr id="2" name="Group 12"/>
            <p:cNvGrpSpPr/>
            <p:nvPr/>
          </p:nvGrpSpPr>
          <p:grpSpPr>
            <a:xfrm>
              <a:off x="0" y="5922611"/>
              <a:ext cx="9906000" cy="935389"/>
              <a:chOff x="0" y="5934919"/>
              <a:chExt cx="9144000" cy="92308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8" name="Google Shape;88;p1"/>
              <p:cNvSpPr/>
              <p:nvPr/>
            </p:nvSpPr>
            <p:spPr>
              <a:xfrm>
                <a:off x="0" y="5934919"/>
                <a:ext cx="9144000" cy="92308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pic>
            <p:nvPicPr>
              <p:cNvPr id="89" name="Google Shape;89;p1"/>
              <p:cNvPicPr preferRelativeResize="0"/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70795" y="6023735"/>
                <a:ext cx="1709390" cy="744028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pic>
          <p:nvPicPr>
            <p:cNvPr id="14" name="Picture 13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r="32025"/>
            <a:stretch>
              <a:fillRect/>
            </a:stretch>
          </p:blipFill>
          <p:spPr>
            <a:xfrm>
              <a:off x="6818212" y="-640491"/>
              <a:ext cx="3087788" cy="2271267"/>
            </a:xfrm>
            <a:prstGeom prst="rect">
              <a:avLst/>
            </a:prstGeom>
          </p:spPr>
        </p:pic>
        <p:pic>
          <p:nvPicPr>
            <p:cNvPr id="17" name="Picture 16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3898"/>
            <a:stretch>
              <a:fillRect/>
            </a:stretch>
          </p:blipFill>
          <p:spPr>
            <a:xfrm>
              <a:off x="0" y="-599302"/>
              <a:ext cx="3002692" cy="227126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951470" y="457198"/>
              <a:ext cx="37382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2</a:t>
              </a:r>
              <a:endParaRPr lang="en-US" sz="25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155222" y="881391"/>
              <a:ext cx="617755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Parenting was never meant to be about perfection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928551" y="6145368"/>
              <a:ext cx="43990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There is no such thing as a perfect parent. </a:t>
              </a:r>
            </a:p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Just be a real one. - Sue Atkins</a:t>
              </a:r>
              <a:endParaRPr lang="en-US" i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816602" y="2260701"/>
              <a:ext cx="4768663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Nobody is perfect, so why strive for the impossible?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856216" y="2597280"/>
              <a:ext cx="4226011" cy="92333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You are doing everything in your power to seek &amp; find what is best for your child.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03202" y="3747634"/>
              <a:ext cx="4707924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Do not grow disheartened by roadblocks along the way.</a:t>
              </a:r>
              <a:endParaRPr lang="en-US" sz="1800" b="1" i="1" dirty="0" smtClean="0"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905643" y="4207775"/>
              <a:ext cx="4324864" cy="1200329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All children ever need is an </a:t>
              </a:r>
              <a:r>
                <a:rPr lang="en-US" sz="1800" b="1" i="1" dirty="0" smtClean="0">
                  <a:latin typeface="Cambria" pitchFamily="18" charset="0"/>
                  <a:ea typeface="Cambria" pitchFamily="18" charset="0"/>
                </a:rPr>
                <a:t>empowered &amp; caring family </a:t>
              </a:r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who leave no stone unturned for their child, </a:t>
              </a:r>
              <a:r>
                <a:rPr lang="en-US" sz="1800" b="1" i="1" dirty="0" smtClean="0">
                  <a:latin typeface="Cambria" pitchFamily="18" charset="0"/>
                  <a:ea typeface="Cambria" pitchFamily="18" charset="0"/>
                </a:rPr>
                <a:t>while loving them fiercely.</a:t>
              </a:r>
              <a:endParaRPr lang="en-US" sz="1800" b="1" i="1" dirty="0">
                <a:latin typeface="Cambria" pitchFamily="18" charset="0"/>
                <a:ea typeface="Cambria" pitchFamily="18" charset="0"/>
              </a:endParaRPr>
            </a:p>
          </p:txBody>
        </p:sp>
        <p:pic>
          <p:nvPicPr>
            <p:cNvPr id="39" name="Picture 38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24878" y="2656703"/>
              <a:ext cx="654909" cy="465599"/>
            </a:xfrm>
            <a:prstGeom prst="rect">
              <a:avLst/>
            </a:prstGeom>
          </p:spPr>
        </p:pic>
        <p:pic>
          <p:nvPicPr>
            <p:cNvPr id="40" name="Picture 39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6639" y="4168339"/>
              <a:ext cx="654909" cy="465599"/>
            </a:xfrm>
            <a:prstGeom prst="rect">
              <a:avLst/>
            </a:prstGeom>
          </p:spPr>
        </p:pic>
        <p:pic>
          <p:nvPicPr>
            <p:cNvPr id="41" name="Picture 40" descr="boy-1300136_128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72480">
              <a:off x="7301518" y="4979308"/>
              <a:ext cx="2410416" cy="1783331"/>
            </a:xfrm>
            <a:prstGeom prst="rect">
              <a:avLst/>
            </a:prstGeom>
            <a:effectLst>
              <a:outerShdw blurRad="50800" dist="50800" dir="5400000" sx="1000" sy="1000" algn="ctr" rotWithShape="0">
                <a:srgbClr val="000000"/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640491"/>
            <a:ext cx="9906000" cy="7498491"/>
            <a:chOff x="0" y="-640491"/>
            <a:chExt cx="9906000" cy="7498491"/>
          </a:xfrm>
        </p:grpSpPr>
        <p:grpSp>
          <p:nvGrpSpPr>
            <p:cNvPr id="2" name="Group 12"/>
            <p:cNvGrpSpPr/>
            <p:nvPr/>
          </p:nvGrpSpPr>
          <p:grpSpPr>
            <a:xfrm>
              <a:off x="0" y="5922611"/>
              <a:ext cx="9906000" cy="935389"/>
              <a:chOff x="0" y="5934919"/>
              <a:chExt cx="9144000" cy="92308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8" name="Google Shape;88;p1"/>
              <p:cNvSpPr/>
              <p:nvPr/>
            </p:nvSpPr>
            <p:spPr>
              <a:xfrm>
                <a:off x="0" y="5934919"/>
                <a:ext cx="9144000" cy="92308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pic>
            <p:nvPicPr>
              <p:cNvPr id="89" name="Google Shape;89;p1"/>
              <p:cNvPicPr preferRelativeResize="0"/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70795" y="6023735"/>
                <a:ext cx="1709390" cy="744028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pic>
          <p:nvPicPr>
            <p:cNvPr id="14" name="Picture 13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r="32025"/>
            <a:stretch>
              <a:fillRect/>
            </a:stretch>
          </p:blipFill>
          <p:spPr>
            <a:xfrm>
              <a:off x="6818212" y="-640491"/>
              <a:ext cx="3087788" cy="2271267"/>
            </a:xfrm>
            <a:prstGeom prst="rect">
              <a:avLst/>
            </a:prstGeom>
          </p:spPr>
        </p:pic>
        <p:pic>
          <p:nvPicPr>
            <p:cNvPr id="17" name="Picture 16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3898"/>
            <a:stretch>
              <a:fillRect/>
            </a:stretch>
          </p:blipFill>
          <p:spPr>
            <a:xfrm>
              <a:off x="0" y="-599302"/>
              <a:ext cx="3002692" cy="227126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742303" y="333630"/>
              <a:ext cx="37382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3</a:t>
              </a:r>
              <a:endParaRPr lang="en-US" sz="25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06941" y="819607"/>
              <a:ext cx="617755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Do not hesitate to share household chores with your family members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755556" y="5983409"/>
              <a:ext cx="4399005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 smtClean="0">
                  <a:solidFill>
                    <a:schemeClr val="bg1"/>
                  </a:solidFill>
                </a:rPr>
                <a:t>“</a:t>
              </a:r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Coming together is a beginning; keeping together is progress; working together is success.” </a:t>
              </a:r>
            </a:p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- Henry Ford</a:t>
              </a:r>
              <a:endParaRPr lang="en-US" i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9532" y="2223630"/>
              <a:ext cx="4768663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As a caregiver, often all the responsibility of the child &amp; the household falls on you.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4893287" y="2708490"/>
              <a:ext cx="4226011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Make sure every member of the house does a few chores around the house.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03202" y="3747634"/>
              <a:ext cx="4707924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Managing the house isn’t your sole responsibility.</a:t>
              </a:r>
              <a:endParaRPr lang="en-US" sz="1800" b="1" i="1" dirty="0" smtClean="0"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4979784" y="4306629"/>
              <a:ext cx="4324864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Help create a system to divide &amp; conquer everyday chores &amp; responsibilities.</a:t>
              </a:r>
              <a:endParaRPr lang="en-US" sz="1800" b="1" i="1" dirty="0">
                <a:latin typeface="Cambria" pitchFamily="18" charset="0"/>
                <a:ea typeface="Cambria" pitchFamily="18" charset="0"/>
              </a:endParaRPr>
            </a:p>
          </p:txBody>
        </p:sp>
        <p:pic>
          <p:nvPicPr>
            <p:cNvPr id="39" name="Picture 38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12521" y="2755557"/>
              <a:ext cx="654909" cy="465599"/>
            </a:xfrm>
            <a:prstGeom prst="rect">
              <a:avLst/>
            </a:prstGeom>
          </p:spPr>
        </p:pic>
        <p:pic>
          <p:nvPicPr>
            <p:cNvPr id="40" name="Picture 39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31039" y="3896491"/>
              <a:ext cx="654909" cy="465599"/>
            </a:xfrm>
            <a:prstGeom prst="rect">
              <a:avLst/>
            </a:prstGeom>
          </p:spPr>
        </p:pic>
        <p:pic>
          <p:nvPicPr>
            <p:cNvPr id="41" name="Picture 40" descr="boy-1300136_128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72480">
              <a:off x="7301518" y="4979308"/>
              <a:ext cx="2410416" cy="1783331"/>
            </a:xfrm>
            <a:prstGeom prst="rect">
              <a:avLst/>
            </a:prstGeom>
            <a:effectLst>
              <a:outerShdw blurRad="50800" dist="50800" dir="5400000" sx="1000" sy="1000" algn="ctr" rotWithShape="0">
                <a:srgbClr val="000000"/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640491"/>
            <a:ext cx="9906000" cy="7498491"/>
            <a:chOff x="0" y="-640491"/>
            <a:chExt cx="9906000" cy="7498491"/>
          </a:xfrm>
        </p:grpSpPr>
        <p:grpSp>
          <p:nvGrpSpPr>
            <p:cNvPr id="2" name="Group 12"/>
            <p:cNvGrpSpPr/>
            <p:nvPr/>
          </p:nvGrpSpPr>
          <p:grpSpPr>
            <a:xfrm>
              <a:off x="0" y="5922611"/>
              <a:ext cx="9906000" cy="935389"/>
              <a:chOff x="0" y="5934919"/>
              <a:chExt cx="9144000" cy="92308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8" name="Google Shape;88;p1"/>
              <p:cNvSpPr/>
              <p:nvPr/>
            </p:nvSpPr>
            <p:spPr>
              <a:xfrm>
                <a:off x="0" y="5934919"/>
                <a:ext cx="9144000" cy="92308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pic>
            <p:nvPicPr>
              <p:cNvPr id="89" name="Google Shape;89;p1"/>
              <p:cNvPicPr preferRelativeResize="0"/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70795" y="6023735"/>
                <a:ext cx="1709390" cy="744028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pic>
          <p:nvPicPr>
            <p:cNvPr id="14" name="Picture 13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r="32025"/>
            <a:stretch>
              <a:fillRect/>
            </a:stretch>
          </p:blipFill>
          <p:spPr>
            <a:xfrm>
              <a:off x="6818212" y="-640491"/>
              <a:ext cx="3087788" cy="2271267"/>
            </a:xfrm>
            <a:prstGeom prst="rect">
              <a:avLst/>
            </a:prstGeom>
          </p:spPr>
        </p:pic>
        <p:pic>
          <p:nvPicPr>
            <p:cNvPr id="17" name="Picture 16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3898"/>
            <a:stretch>
              <a:fillRect/>
            </a:stretch>
          </p:blipFill>
          <p:spPr>
            <a:xfrm>
              <a:off x="0" y="-599302"/>
              <a:ext cx="3002692" cy="227126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2471355" y="86493"/>
              <a:ext cx="37382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4</a:t>
              </a:r>
              <a:endParaRPr lang="en-US" sz="25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006941" y="819607"/>
              <a:ext cx="617755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Care-giving is part of your life, not</a:t>
              </a:r>
            </a:p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your entire life.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631989" y="6082263"/>
              <a:ext cx="43990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“Remember to take care of yourself.</a:t>
              </a:r>
            </a:p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 You can’t pour from an empty cup.”</a:t>
              </a:r>
              <a:endParaRPr lang="en-US" i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9532" y="2223630"/>
              <a:ext cx="4768663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Over the course of time, care-giving  may become your only activity.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583471" y="3313971"/>
              <a:ext cx="4226011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It maybe hard to let go, but let go you must for your own well-being.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90832" y="4328402"/>
              <a:ext cx="5313406" cy="120032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It is a beneficial exercise for you as well as your child.  This different perspective as a caregiver will generate more confidence &amp; help you lead your child towards becoming an independent adult.</a:t>
              </a:r>
              <a:endParaRPr lang="en-US" sz="1800" b="1" i="1" dirty="0" smtClean="0">
                <a:latin typeface="Cambria" pitchFamily="18" charset="0"/>
                <a:ea typeface="Cambria" pitchFamily="18" charset="0"/>
              </a:endParaRPr>
            </a:p>
          </p:txBody>
        </p:sp>
        <p:pic>
          <p:nvPicPr>
            <p:cNvPr id="39" name="Picture 38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138629" y="3002692"/>
              <a:ext cx="654909" cy="465599"/>
            </a:xfrm>
            <a:prstGeom prst="rect">
              <a:avLst/>
            </a:prstGeom>
          </p:spPr>
        </p:pic>
        <p:pic>
          <p:nvPicPr>
            <p:cNvPr id="41" name="Picture 40" descr="boy-1300136_128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72480">
              <a:off x="7301518" y="4979308"/>
              <a:ext cx="2410416" cy="1783331"/>
            </a:xfrm>
            <a:prstGeom prst="rect">
              <a:avLst/>
            </a:prstGeom>
            <a:effectLst>
              <a:outerShdw blurRad="50800" dist="50800" dir="5400000" sx="1000" sy="1000" algn="ctr" rotWithShape="0">
                <a:srgbClr val="000000"/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-640491"/>
            <a:ext cx="9906000" cy="7498491"/>
            <a:chOff x="0" y="-640491"/>
            <a:chExt cx="9906000" cy="7498491"/>
          </a:xfrm>
        </p:grpSpPr>
        <p:grpSp>
          <p:nvGrpSpPr>
            <p:cNvPr id="2" name="Group 12"/>
            <p:cNvGrpSpPr/>
            <p:nvPr/>
          </p:nvGrpSpPr>
          <p:grpSpPr>
            <a:xfrm>
              <a:off x="0" y="5922611"/>
              <a:ext cx="9906000" cy="935389"/>
              <a:chOff x="0" y="5934919"/>
              <a:chExt cx="9144000" cy="92308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8" name="Google Shape;88;p1"/>
              <p:cNvSpPr/>
              <p:nvPr/>
            </p:nvSpPr>
            <p:spPr>
              <a:xfrm>
                <a:off x="0" y="5934919"/>
                <a:ext cx="9144000" cy="92308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pic>
            <p:nvPicPr>
              <p:cNvPr id="89" name="Google Shape;89;p1"/>
              <p:cNvPicPr preferRelativeResize="0"/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70795" y="6023735"/>
                <a:ext cx="1709390" cy="744028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pic>
          <p:nvPicPr>
            <p:cNvPr id="14" name="Picture 13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r="32025"/>
            <a:stretch>
              <a:fillRect/>
            </a:stretch>
          </p:blipFill>
          <p:spPr>
            <a:xfrm>
              <a:off x="6818212" y="-640491"/>
              <a:ext cx="3087788" cy="2271267"/>
            </a:xfrm>
            <a:prstGeom prst="rect">
              <a:avLst/>
            </a:prstGeom>
          </p:spPr>
        </p:pic>
        <p:pic>
          <p:nvPicPr>
            <p:cNvPr id="17" name="Picture 16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3898"/>
            <a:stretch>
              <a:fillRect/>
            </a:stretch>
          </p:blipFill>
          <p:spPr>
            <a:xfrm>
              <a:off x="0" y="-599302"/>
              <a:ext cx="3002692" cy="227126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006284" y="111205"/>
              <a:ext cx="37382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5</a:t>
              </a:r>
              <a:endParaRPr lang="en-US" sz="25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438530" y="597185"/>
              <a:ext cx="6581005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We are family! </a:t>
              </a:r>
            </a:p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Bond &amp; spend time with every family member. 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631989" y="6082263"/>
              <a:ext cx="43990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“The best things in life are the people we love”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9532" y="2223630"/>
              <a:ext cx="6980511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A child diagnosed with special needs often becomes the focus of the family.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03189" y="3066836"/>
              <a:ext cx="6969211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Do not forget your other children, spouse or other family members.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90832" y="3932983"/>
              <a:ext cx="6981568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Give each member the time to talk about their day or thoughts.</a:t>
              </a:r>
              <a:endParaRPr lang="en-US" sz="1800" b="1" i="1" dirty="0" smtClean="0">
                <a:latin typeface="Cambria" pitchFamily="18" charset="0"/>
                <a:ea typeface="Cambria" pitchFamily="18" charset="0"/>
              </a:endParaRPr>
            </a:p>
          </p:txBody>
        </p:sp>
        <p:pic>
          <p:nvPicPr>
            <p:cNvPr id="39" name="Picture 38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137" y="2792628"/>
              <a:ext cx="654909" cy="465599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778476" y="4529042"/>
              <a:ext cx="7068065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Try to encourage or initiate conversations that are about topics other than your child’s diagnosis.</a:t>
              </a:r>
            </a:p>
          </p:txBody>
        </p:sp>
        <p:pic>
          <p:nvPicPr>
            <p:cNvPr id="16" name="Picture 15" descr="boy-1300136_128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72480">
              <a:off x="7301517" y="5065805"/>
              <a:ext cx="2410416" cy="1783331"/>
            </a:xfrm>
            <a:prstGeom prst="rect">
              <a:avLst/>
            </a:prstGeom>
            <a:effectLst>
              <a:outerShdw blurRad="50800" dist="50800" dir="5400000" sx="1000" sy="1000" algn="ctr" rotWithShape="0">
                <a:srgbClr val="000000"/>
              </a:outerShdw>
            </a:effectLst>
          </p:spPr>
        </p:pic>
        <p:pic>
          <p:nvPicPr>
            <p:cNvPr id="19" name="Picture 18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492325" y="4193060"/>
              <a:ext cx="654909" cy="46559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-640491"/>
            <a:ext cx="9906000" cy="7498491"/>
            <a:chOff x="0" y="-640491"/>
            <a:chExt cx="9906000" cy="7498491"/>
          </a:xfrm>
        </p:grpSpPr>
        <p:grpSp>
          <p:nvGrpSpPr>
            <p:cNvPr id="2" name="Group 12"/>
            <p:cNvGrpSpPr/>
            <p:nvPr/>
          </p:nvGrpSpPr>
          <p:grpSpPr>
            <a:xfrm>
              <a:off x="0" y="5922611"/>
              <a:ext cx="9906000" cy="935389"/>
              <a:chOff x="0" y="5934919"/>
              <a:chExt cx="9144000" cy="92308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8" name="Google Shape;88;p1"/>
              <p:cNvSpPr/>
              <p:nvPr/>
            </p:nvSpPr>
            <p:spPr>
              <a:xfrm>
                <a:off x="0" y="5934919"/>
                <a:ext cx="9144000" cy="92308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pic>
            <p:nvPicPr>
              <p:cNvPr id="89" name="Google Shape;89;p1"/>
              <p:cNvPicPr preferRelativeResize="0"/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70795" y="6023735"/>
                <a:ext cx="1709390" cy="744028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pic>
          <p:nvPicPr>
            <p:cNvPr id="14" name="Picture 13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r="32025"/>
            <a:stretch>
              <a:fillRect/>
            </a:stretch>
          </p:blipFill>
          <p:spPr>
            <a:xfrm>
              <a:off x="6818212" y="-640491"/>
              <a:ext cx="3087788" cy="2271267"/>
            </a:xfrm>
            <a:prstGeom prst="rect">
              <a:avLst/>
            </a:prstGeom>
          </p:spPr>
        </p:pic>
        <p:pic>
          <p:nvPicPr>
            <p:cNvPr id="17" name="Picture 16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3898"/>
            <a:stretch>
              <a:fillRect/>
            </a:stretch>
          </p:blipFill>
          <p:spPr>
            <a:xfrm>
              <a:off x="0" y="-599302"/>
              <a:ext cx="3002692" cy="227126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7722976" y="296556"/>
              <a:ext cx="37382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6</a:t>
              </a:r>
              <a:endParaRPr lang="en-US" sz="25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438530" y="597185"/>
              <a:ext cx="658100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Take time for yourself</a:t>
              </a:r>
            </a:p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Me-time is about just you.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286896" y="6106977"/>
              <a:ext cx="43990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“Take time to make you happy”</a:t>
              </a:r>
            </a:p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79532" y="2223630"/>
              <a:ext cx="6980511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Try to make sure you set aside an hour each week for yourself.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852616" y="2906198"/>
              <a:ext cx="6969211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Have a family member take over your care-giving duties for an hour or two so you may take time for yourself.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90832" y="3932983"/>
              <a:ext cx="6981568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Catch up with friends, go out or simply relax at home with a good book. </a:t>
              </a:r>
              <a:endParaRPr lang="en-US" sz="1800" b="1" i="1" dirty="0" smtClean="0">
                <a:latin typeface="Cambria" pitchFamily="18" charset="0"/>
                <a:ea typeface="Cambria" pitchFamily="18" charset="0"/>
              </a:endParaRPr>
            </a:p>
          </p:txBody>
        </p:sp>
        <p:pic>
          <p:nvPicPr>
            <p:cNvPr id="39" name="Picture 38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06640" y="2434281"/>
              <a:ext cx="654909" cy="465599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778476" y="4529042"/>
              <a:ext cx="7068065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Focusing on yourself every once in a while will leave you </a:t>
              </a:r>
            </a:p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feeling recharged.</a:t>
              </a:r>
            </a:p>
          </p:txBody>
        </p:sp>
        <p:pic>
          <p:nvPicPr>
            <p:cNvPr id="16" name="Picture 15" descr="boy-1300136_128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72480">
              <a:off x="7301517" y="5065805"/>
              <a:ext cx="2410416" cy="1783331"/>
            </a:xfrm>
            <a:prstGeom prst="rect">
              <a:avLst/>
            </a:prstGeom>
            <a:effectLst>
              <a:outerShdw blurRad="50800" dist="50800" dir="5400000" sx="1000" sy="1000" algn="ctr" rotWithShape="0">
                <a:srgbClr val="000000"/>
              </a:outerShdw>
            </a:effectLst>
          </p:spPr>
        </p:pic>
        <p:pic>
          <p:nvPicPr>
            <p:cNvPr id="19" name="Picture 18" descr="dialog-148815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28249" y="4390768"/>
              <a:ext cx="654909" cy="46559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-640491"/>
            <a:ext cx="9906000" cy="7498491"/>
            <a:chOff x="0" y="-640491"/>
            <a:chExt cx="9906000" cy="7498491"/>
          </a:xfrm>
        </p:grpSpPr>
        <p:grpSp>
          <p:nvGrpSpPr>
            <p:cNvPr id="2" name="Group 12"/>
            <p:cNvGrpSpPr/>
            <p:nvPr/>
          </p:nvGrpSpPr>
          <p:grpSpPr>
            <a:xfrm>
              <a:off x="0" y="5922611"/>
              <a:ext cx="9906000" cy="935389"/>
              <a:chOff x="0" y="5934919"/>
              <a:chExt cx="9144000" cy="923081"/>
            </a:xfrm>
            <a:solidFill>
              <a:schemeClr val="accent1">
                <a:lumMod val="75000"/>
              </a:schemeClr>
            </a:solidFill>
          </p:grpSpPr>
          <p:sp>
            <p:nvSpPr>
              <p:cNvPr id="88" name="Google Shape;88;p1"/>
              <p:cNvSpPr/>
              <p:nvPr/>
            </p:nvSpPr>
            <p:spPr>
              <a:xfrm>
                <a:off x="0" y="5934919"/>
                <a:ext cx="9144000" cy="923081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 panose="020F0502020204030204"/>
                  <a:ea typeface="Calibri" panose="020F0502020204030204"/>
                  <a:cs typeface="Calibri" panose="020F0502020204030204"/>
                  <a:sym typeface="Calibri" panose="020F0502020204030204"/>
                </a:endParaRPr>
              </a:p>
            </p:txBody>
          </p:sp>
          <p:pic>
            <p:nvPicPr>
              <p:cNvPr id="89" name="Google Shape;89;p1"/>
              <p:cNvPicPr preferRelativeResize="0"/>
              <p:nvPr/>
            </p:nvPicPr>
            <p:blipFill rotWithShape="1">
              <a:blip r:embed="rId3"/>
              <a:srcRect/>
              <a:stretch>
                <a:fillRect/>
              </a:stretch>
            </p:blipFill>
            <p:spPr>
              <a:xfrm>
                <a:off x="470795" y="6023735"/>
                <a:ext cx="1709390" cy="744028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  <p:pic>
          <p:nvPicPr>
            <p:cNvPr id="14" name="Picture 13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 r="32025"/>
            <a:stretch>
              <a:fillRect/>
            </a:stretch>
          </p:blipFill>
          <p:spPr>
            <a:xfrm>
              <a:off x="6818212" y="-640491"/>
              <a:ext cx="3087788" cy="2271267"/>
            </a:xfrm>
            <a:prstGeom prst="rect">
              <a:avLst/>
            </a:prstGeom>
          </p:spPr>
        </p:pic>
        <p:pic>
          <p:nvPicPr>
            <p:cNvPr id="17" name="Picture 16" descr="banner-48962_1280.png"/>
            <p:cNvPicPr>
              <a:picLocks noChangeAspect="1"/>
            </p:cNvPicPr>
            <p:nvPr/>
          </p:nvPicPr>
          <p:blipFill>
            <a:blip r:embed="rId4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rcRect l="33898"/>
            <a:stretch>
              <a:fillRect/>
            </a:stretch>
          </p:blipFill>
          <p:spPr>
            <a:xfrm>
              <a:off x="0" y="-599302"/>
              <a:ext cx="3002692" cy="227126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8476738" y="395410"/>
              <a:ext cx="373820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7</a:t>
              </a:r>
              <a:endParaRPr lang="en-US" sz="2500" b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438530" y="597185"/>
              <a:ext cx="658100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Celebrate the </a:t>
              </a:r>
            </a:p>
            <a:p>
              <a:pPr algn="ctr">
                <a:spcBef>
                  <a:spcPct val="0"/>
                </a:spcBef>
              </a:pPr>
              <a:r>
                <a:rPr lang="en-US" sz="3000" b="1" i="1" dirty="0" smtClean="0">
                  <a:solidFill>
                    <a:schemeClr val="bg2"/>
                  </a:solidFill>
                  <a:latin typeface="Cambria" pitchFamily="18" charset="0"/>
                  <a:ea typeface="Cambria" pitchFamily="18" charset="0"/>
                </a:rPr>
                <a:t>small achievements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421926" y="6052177"/>
              <a:ext cx="5103340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“A little here and a little there will always accumulate. Why be surprised when steady small steps take you to great places?</a:t>
              </a:r>
            </a:p>
            <a:p>
              <a:pPr algn="ctr"/>
              <a:r>
                <a:rPr lang="en-US" i="1" dirty="0" smtClean="0">
                  <a:solidFill>
                    <a:schemeClr val="bg1"/>
                  </a:solidFill>
                  <a:latin typeface="Cambria" pitchFamily="18" charset="0"/>
                  <a:ea typeface="Cambria" pitchFamily="18" charset="0"/>
                </a:rPr>
                <a:t>Richard Goodrich"</a:t>
              </a:r>
              <a:endParaRPr lang="en-US" i="1" dirty="0">
                <a:solidFill>
                  <a:schemeClr val="bg1"/>
                </a:solidFill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69467" y="2025922"/>
              <a:ext cx="6980511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As a parent, you will always want the best for your child.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841157" y="2597279"/>
              <a:ext cx="6969211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Sometimes, it is hard to understand that children often learn at their own pace.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556054" y="3599351"/>
              <a:ext cx="6981568" cy="64633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i="1" dirty="0" smtClean="0">
                  <a:latin typeface="Cambria" pitchFamily="18" charset="0"/>
                  <a:ea typeface="Cambria" pitchFamily="18" charset="0"/>
                </a:rPr>
                <a:t>While it is good to plan ahead, you must also live in the present moment.</a:t>
              </a:r>
              <a:endParaRPr lang="en-US" sz="1800" b="1" i="1" dirty="0" smtClean="0">
                <a:latin typeface="Cambria" pitchFamily="18" charset="0"/>
                <a:ea typeface="Cambria" pitchFamily="18" charset="0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828801" y="4454901"/>
              <a:ext cx="7068065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sz="1800" b="1" dirty="0" smtClean="0">
                  <a:latin typeface="Cambria" pitchFamily="18" charset="0"/>
                  <a:ea typeface="Cambria" pitchFamily="18" charset="0"/>
                </a:rPr>
                <a:t>Celebrate the little victories. This will also encourage your child &amp; uplift their confidence &amp; mood.</a:t>
              </a:r>
            </a:p>
          </p:txBody>
        </p:sp>
        <p:pic>
          <p:nvPicPr>
            <p:cNvPr id="16" name="Picture 15" descr="boy-1300136_1280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672480">
              <a:off x="7301517" y="5065805"/>
              <a:ext cx="2410416" cy="1783331"/>
            </a:xfrm>
            <a:prstGeom prst="rect">
              <a:avLst/>
            </a:prstGeom>
            <a:effectLst>
              <a:outerShdw blurRad="50800" dist="50800" dir="5400000" sx="1000" sy="1000" algn="ctr" rotWithShape="0">
                <a:srgbClr val="000000"/>
              </a:outerShdw>
            </a:effectLst>
          </p:spPr>
        </p:pic>
        <p:pic>
          <p:nvPicPr>
            <p:cNvPr id="19" name="Picture 18" descr="dialog-148815_128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147233" y="3068595"/>
              <a:ext cx="654909" cy="465599"/>
            </a:xfrm>
            <a:prstGeom prst="rect">
              <a:avLst/>
            </a:prstGeom>
          </p:spPr>
        </p:pic>
        <p:pic>
          <p:nvPicPr>
            <p:cNvPr id="22" name="Picture 21" descr="dialog-148815_1280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507537" y="4880919"/>
              <a:ext cx="654909" cy="465599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897</Words>
  <Application>Microsoft Office PowerPoint</Application>
  <PresentationFormat>A4 Paper (210x297 mm)</PresentationFormat>
  <Paragraphs>86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Microsoft Office User</dc:creator>
  <cp:lastModifiedBy>Ambik</cp:lastModifiedBy>
  <cp:revision>50</cp:revision>
  <dcterms:created xsi:type="dcterms:W3CDTF">2018-06-12T10:23:00Z</dcterms:created>
  <dcterms:modified xsi:type="dcterms:W3CDTF">2020-04-13T09:52:33Z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2057-11.2.0.8942</vt:lpwstr>
  </property>
</Properties>
</file>