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png" ContentType="image/png"/>
  <Default Extension="fntdata" ContentType="application/x-fontdata"/>
  <Default Extension="jpeg" ContentType="image/jpeg"/>
  <Default Extension="svg" ContentType="image/svg+xml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tableStyles.xml" ContentType="application/vnd.openxmlformats-officedocument.presentationml.tableStyles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metadata" ContentType="application/binary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p15="http://schemas.microsoft.com/office/powerpoint/2012/main" xmlns:go="http://customooxmlschemas.google.com/" xmlns:ahyp="http://schemas.microsoft.com/office/drawing/2018/hyperlinkcolor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998">
          <p15:clr>
            <a:srgbClr val="000000"/>
          </p15:clr>
        </p15:guide>
        <p15:guide id="2" pos="2960">
          <p15:clr>
            <a:srgbClr val="000000"/>
          </p15:clr>
        </p15:guide>
      </p15:sldGuideLst>
    </p:ext>
    <p:ext uri="http://customooxmlschemas.google.com/">
      <go:slidesCustomData r:id="rId38" roundtripDataSignature="AMtx7mg8x8Loho6gl07zkiTuBK8cwB/k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348D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196" autoAdjust="0"/>
  </p:normalViewPr>
  <p:slideViewPr>
    <p:cSldViewPr snapToGrid="0">
      <p:cViewPr varScale="1">
        <p:scale>
          <a:sx n="85" d="100"/>
          <a:sy n="85" d="100"/>
        </p:scale>
        <p:origin x="1406" y="77"/>
      </p:cViewPr>
      <p:guideLst>
        <p:guide orient="horz" pos="1998"/>
        <p:guide pos="29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12.xml" Id="rId13" /><Relationship Type="http://schemas.openxmlformats.org/officeDocument/2006/relationships/font" Target="/ppt/fonts/font4.fntdata" Id="rId18" /><Relationship Type="http://schemas.openxmlformats.org/officeDocument/2006/relationships/font" Target="/ppt/fonts/font12.fntdata" Id="rId26" /><Relationship Type="http://schemas.openxmlformats.org/officeDocument/2006/relationships/presProps" Target="/ppt/presProps.xml" Id="rId39" /><Relationship Type="http://schemas.openxmlformats.org/officeDocument/2006/relationships/slide" Target="/ppt/slides/slide2.xml" Id="rId3" /><Relationship Type="http://schemas.openxmlformats.org/officeDocument/2006/relationships/font" Target="/ppt/fonts/font7.fntdata" Id="rId21" /><Relationship Type="http://schemas.openxmlformats.org/officeDocument/2006/relationships/tableStyles" Target="/ppt/tableStyles.xml" Id="rId42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font" Target="/ppt/fonts/font3.fntdata" Id="rId17" /><Relationship Type="http://schemas.openxmlformats.org/officeDocument/2006/relationships/font" Target="/ppt/fonts/font11.fntdata" Id="rId25" /><Relationship Type="http://customschemas.google.com/relationships/presentationmetadata" Target="/ppt/metadata" Id="rId38" /><Relationship Type="http://schemas.openxmlformats.org/officeDocument/2006/relationships/slide" Target="/ppt/slides/slide1.xml" Id="rId2" /><Relationship Type="http://schemas.openxmlformats.org/officeDocument/2006/relationships/font" Target="/ppt/fonts/font2.fntdata" Id="rId16" /><Relationship Type="http://schemas.openxmlformats.org/officeDocument/2006/relationships/font" Target="/ppt/fonts/font6.fntdata" Id="rId20" /><Relationship Type="http://schemas.openxmlformats.org/officeDocument/2006/relationships/font" Target="/ppt/fonts/font15.fntdata" Id="rId29" /><Relationship Type="http://schemas.openxmlformats.org/officeDocument/2006/relationships/theme" Target="/ppt/theme/theme1.xml" Id="rId41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font" Target="/ppt/fonts/font10.fntdata" Id="rId24" /><Relationship Type="http://schemas.openxmlformats.org/officeDocument/2006/relationships/viewProps" Target="/ppt/viewProps.xml" Id="rId40" /><Relationship Type="http://schemas.openxmlformats.org/officeDocument/2006/relationships/slide" Target="/ppt/slides/slide4.xml" Id="rId5" /><Relationship Type="http://schemas.openxmlformats.org/officeDocument/2006/relationships/font" Target="/ppt/fonts/font1.fntdata" Id="rId15" /><Relationship Type="http://schemas.openxmlformats.org/officeDocument/2006/relationships/font" Target="/ppt/fonts/font9.fntdata" Id="rId23" /><Relationship Type="http://schemas.openxmlformats.org/officeDocument/2006/relationships/font" Target="/ppt/fonts/font14.fntdata" Id="rId28" /><Relationship Type="http://schemas.openxmlformats.org/officeDocument/2006/relationships/slide" Target="/ppt/slides/slide9.xml" Id="rId10" /><Relationship Type="http://schemas.openxmlformats.org/officeDocument/2006/relationships/font" Target="/ppt/fonts/font5.fntdata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notesMaster" Target="/ppt/notesMasters/notesMaster1.xml" Id="rId14" /><Relationship Type="http://schemas.openxmlformats.org/officeDocument/2006/relationships/font" Target="/ppt/fonts/font8.fntdata" Id="rId22" /><Relationship Type="http://schemas.openxmlformats.org/officeDocument/2006/relationships/font" Target="/ppt/fonts/font13.fntdata" Id="rId27" /><Relationship Type="http://schemas.openxmlformats.org/officeDocument/2006/relationships/font" Target="/ppt/fonts/font16.fntdata" Id="rId30" /><Relationship Type="http://schemas.openxmlformats.org/officeDocument/2006/relationships/slide" Target="/ppt/slides/slide7.xml" Id="rId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theme/theme2.xml" Id="rId1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Id2" /><Relationship Type="http://schemas.openxmlformats.org/officeDocument/2006/relationships/notesMaster" Target="/ppt/notesMasters/notesMaster1.xml" Id="rI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Id2" /><Relationship Type="http://schemas.openxmlformats.org/officeDocument/2006/relationships/notesMaster" Target="/ppt/notesMasters/notesMaster1.xml" Id="rI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Id2" /><Relationship Type="http://schemas.openxmlformats.org/officeDocument/2006/relationships/notesMaster" Target="/ppt/notesMasters/notesMaster1.xml" Id="rI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Id2" /><Relationship Type="http://schemas.openxmlformats.org/officeDocument/2006/relationships/notesMaster" Target="/ppt/notesMasters/notesMaster1.xml" Id="rI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Id2" /><Relationship Type="http://schemas.openxmlformats.org/officeDocument/2006/relationships/notesMaster" Target="/ppt/notesMasters/notesMaster1.xml" Id="rI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Id2" /><Relationship Type="http://schemas.openxmlformats.org/officeDocument/2006/relationships/notesMaster" Target="/ppt/notesMasters/notesMaster1.xml" Id="rI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Id2" /><Relationship Type="http://schemas.openxmlformats.org/officeDocument/2006/relationships/notesMaster" Target="/ppt/notesMasters/notesMaster1.xml" Id="rI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Id2" /><Relationship Type="http://schemas.openxmlformats.org/officeDocument/2006/relationships/notesMaster" Target="/ppt/notesMasters/notesMaster1.xml" Id="rId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Id2" /><Relationship Type="http://schemas.openxmlformats.org/officeDocument/2006/relationships/notesMaster" Target="/ppt/notesMasters/notesMaster1.xml" Id="rI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Id2" /><Relationship Type="http://schemas.openxmlformats.org/officeDocument/2006/relationships/notesMaster" Target="/ppt/notesMasters/notesMaster1.xml" Id="rId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Id2" /><Relationship Type="http://schemas.openxmlformats.org/officeDocument/2006/relationships/notesMaster" Target="/ppt/notesMasters/notesMaster1.xml" Id="rI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Id2" /><Relationship Type="http://schemas.openxmlformats.org/officeDocument/2006/relationships/notesMaster" Target="/ppt/notesMasters/notesMaster1.xml" Id="rId1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2" name="Google Shape;3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2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1.png" Id="rId3" /><Relationship Type="http://schemas.openxmlformats.org/officeDocument/2006/relationships/notesSlide" Target="/ppt/notesSlides/notesSlide1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4.png" Id="rId6" /><Relationship Type="http://schemas.openxmlformats.org/officeDocument/2006/relationships/image" Target="/ppt/media/image3.png" Id="rId5" /><Relationship Type="http://schemas.openxmlformats.org/officeDocument/2006/relationships/image" Target="/ppt/media/image2.png" Id="rI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5.png" Id="rId3" /><Relationship Type="http://schemas.openxmlformats.org/officeDocument/2006/relationships/notesSlide" Target="/ppt/notesSlides/notesSlide2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3.png" Id="rId6" /><Relationship Type="http://schemas.openxmlformats.org/officeDocument/2006/relationships/image" Target="/ppt/media/image1.png" Id="rId5" /><Relationship Type="http://schemas.openxmlformats.org/officeDocument/2006/relationships/image" Target="/ppt/media/image4.png" Id="rI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6.jpeg" Id="rId3" /><Relationship Type="http://schemas.openxmlformats.org/officeDocument/2006/relationships/notesSlide" Target="/ppt/notesSlides/notesSlide3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3.png" Id="rId6" /><Relationship Type="http://schemas.openxmlformats.org/officeDocument/2006/relationships/image" Target="/ppt/media/image1.png" Id="rId5" /><Relationship Type="http://schemas.openxmlformats.org/officeDocument/2006/relationships/image" Target="/ppt/media/image4.png" Id="rId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12.svg" Id="rId8" /><Relationship Type="http://schemas.openxmlformats.org/officeDocument/2006/relationships/image" Target="/ppt/media/image7.png" Id="rId3" /><Relationship Type="http://schemas.openxmlformats.org/officeDocument/2006/relationships/image" Target="/ppt/media/image11.png" Id="rId7" /><Relationship Type="http://schemas.openxmlformats.org/officeDocument/2006/relationships/notesSlide" Target="/ppt/notesSlides/notesSlide4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10.svg" Id="rId6" /><Relationship Type="http://schemas.openxmlformats.org/officeDocument/2006/relationships/image" Target="/ppt/media/image3.png" Id="rId11" /><Relationship Type="http://schemas.openxmlformats.org/officeDocument/2006/relationships/image" Target="/ppt/media/image9.png" Id="rId5" /><Relationship Type="http://schemas.openxmlformats.org/officeDocument/2006/relationships/image" Target="/ppt/media/image1.png" Id="rId10" /><Relationship Type="http://schemas.openxmlformats.org/officeDocument/2006/relationships/image" Target="/ppt/media/image8.svg" Id="rId4" /><Relationship Type="http://schemas.openxmlformats.org/officeDocument/2006/relationships/image" Target="/ppt/media/image4.png" Id="rId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13.png" Id="rId3" /><Relationship Type="http://schemas.openxmlformats.org/officeDocument/2006/relationships/notesSlide" Target="/ppt/notesSlides/notesSlide5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3.png" Id="rId6" /><Relationship Type="http://schemas.openxmlformats.org/officeDocument/2006/relationships/image" Target="/ppt/media/image1.png" Id="rId5" /><Relationship Type="http://schemas.openxmlformats.org/officeDocument/2006/relationships/image" Target="/ppt/media/image4.png" Id="rI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14.png" Id="rId3" /><Relationship Type="http://schemas.openxmlformats.org/officeDocument/2006/relationships/notesSlide" Target="/ppt/notesSlides/notesSlide6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3.png" Id="rId6" /><Relationship Type="http://schemas.openxmlformats.org/officeDocument/2006/relationships/image" Target="/ppt/media/image1.png" Id="rId5" /><Relationship Type="http://schemas.openxmlformats.org/officeDocument/2006/relationships/image" Target="/ppt/media/image4.png" Id="rId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15.png" Id="rId3" /><Relationship Type="http://schemas.openxmlformats.org/officeDocument/2006/relationships/notesSlide" Target="/ppt/notesSlides/notesSlide7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3.png" Id="rId6" /><Relationship Type="http://schemas.openxmlformats.org/officeDocument/2006/relationships/image" Target="/ppt/media/image1.png" Id="rId5" /><Relationship Type="http://schemas.openxmlformats.org/officeDocument/2006/relationships/image" Target="/ppt/media/image4.png" Id="rI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16.jpeg" Id="rId3" /><Relationship Type="http://schemas.openxmlformats.org/officeDocument/2006/relationships/notesSlide" Target="/ppt/notesSlides/notesSlide8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3.png" Id="rId6" /><Relationship Type="http://schemas.openxmlformats.org/officeDocument/2006/relationships/image" Target="/ppt/media/image1.png" Id="rId5" /><Relationship Type="http://schemas.openxmlformats.org/officeDocument/2006/relationships/image" Target="/ppt/media/image4.png" Id="rId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17.jpeg" Id="rId3" /><Relationship Type="http://schemas.openxmlformats.org/officeDocument/2006/relationships/notesSlide" Target="/ppt/notesSlides/notesSlide9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3.png" Id="rId6" /><Relationship Type="http://schemas.openxmlformats.org/officeDocument/2006/relationships/image" Target="/ppt/media/image1.png" Id="rId5" /><Relationship Type="http://schemas.openxmlformats.org/officeDocument/2006/relationships/image" Target="/ppt/media/image4.png" Id="rI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8.png" Id="rId3" /><Relationship Type="http://schemas.openxmlformats.org/officeDocument/2006/relationships/notesSlide" Target="/ppt/notesSlides/notesSlide10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3.png" Id="rId6" /><Relationship Type="http://schemas.openxmlformats.org/officeDocument/2006/relationships/image" Target="/ppt/media/image1.png" Id="rId5" /><Relationship Type="http://schemas.openxmlformats.org/officeDocument/2006/relationships/image" Target="/ppt/media/image4.png" Id="rId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9.jpeg" Id="rId3" /><Relationship Type="http://schemas.openxmlformats.org/officeDocument/2006/relationships/notesSlide" Target="/ppt/notesSlides/notesSlide11.xml" Id="rId2" /><Relationship Type="http://schemas.openxmlformats.org/officeDocument/2006/relationships/slideLayout" Target="/ppt/slideLayouts/slideLayout1.xml" Id="rId1" /><Relationship Type="http://schemas.openxmlformats.org/officeDocument/2006/relationships/image" Target="/ppt/media/image3.png" Id="rId6" /><Relationship Type="http://schemas.openxmlformats.org/officeDocument/2006/relationships/image" Target="/ppt/media/image1.png" Id="rId5" /><Relationship Type="http://schemas.openxmlformats.org/officeDocument/2006/relationships/image" Target="/ppt/media/image4.png" Id="rId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20.png" Id="rId3" /><Relationship Type="http://schemas.openxmlformats.org/officeDocument/2006/relationships/image" Target="/ppt/media/image3.png" Id="rId7" /><Relationship Type="http://schemas.openxmlformats.org/officeDocument/2006/relationships/notesSlide" Target="/ppt/notesSlides/notesSlide12.xml" Id="rId2" /><Relationship Type="http://schemas.openxmlformats.org/officeDocument/2006/relationships/slideLayout" Target="/ppt/slideLayouts/slideLayout2.xml" Id="rId1" /><Relationship Type="http://schemas.openxmlformats.org/officeDocument/2006/relationships/image" Target="/ppt/media/image4.png" Id="rId6" /><Relationship Type="http://schemas.openxmlformats.org/officeDocument/2006/relationships/hyperlink" Target="http://www.nayi-disha.org/" TargetMode="External" Id="rId5" /><Relationship Type="http://schemas.openxmlformats.org/officeDocument/2006/relationships/hyperlink" Target="mailto:contactus@nayi-disha.org" TargetMode="External" Id="rId4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4D2A650-FFE8-49A6-99EF-0AB1614A5790}"/>
              </a:ext>
            </a:extLst>
          </p:cNvPr>
          <p:cNvGrpSpPr/>
          <p:nvPr/>
        </p:nvGrpSpPr>
        <p:grpSpPr>
          <a:xfrm>
            <a:off x="2540" y="-54265"/>
            <a:ext cx="9605831" cy="6182708"/>
            <a:chOff x="2540" y="-54265"/>
            <a:chExt cx="9605831" cy="6182708"/>
          </a:xfrm>
        </p:grpSpPr>
        <p:sp>
          <p:nvSpPr>
            <p:cNvPr id="91" name="Google Shape;91;p1"/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Tips to strengthen bonds       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  <p:sp>
          <p:nvSpPr>
            <p:cNvPr id="92" name="Google Shape;92;p1"/>
            <p:cNvSpPr txBox="1"/>
            <p:nvPr/>
          </p:nvSpPr>
          <p:spPr>
            <a:xfrm>
              <a:off x="262325" y="3114600"/>
              <a:ext cx="86007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000" b="0" i="0" u="none" strike="noStrike" cap="none">
                <a:solidFill>
                  <a:srgbClr val="8E7CC3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3559335" y="2354094"/>
              <a:ext cx="4556645" cy="20291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5500" dirty="0">
                  <a:solidFill>
                    <a:schemeClr val="dk1"/>
                  </a:solidFill>
                  <a:latin typeface="Calibri" panose="020F0502020204030204" pitchFamily="34" charset="0"/>
                  <a:ea typeface="Cambria"/>
                  <a:cs typeface="Calibri" panose="020F0502020204030204" pitchFamily="34" charset="0"/>
                  <a:sym typeface="Cambria"/>
                </a:rPr>
                <a:t>Attachment and Bonding </a:t>
              </a:r>
              <a:endParaRPr sz="5500" b="0" i="0" u="none" strike="noStrike" cap="none" dirty="0">
                <a:solidFill>
                  <a:schemeClr val="dk1"/>
                </a:solidFill>
                <a:latin typeface="Calibri" panose="020F0502020204030204" pitchFamily="34" charset="0"/>
                <a:ea typeface="Cambria"/>
                <a:cs typeface="Calibri" panose="020F0502020204030204" pitchFamily="34" charset="0"/>
                <a:sym typeface="Cambria"/>
              </a:endParaRPr>
            </a:p>
          </p:txBody>
        </p:sp>
        <p:cxnSp>
          <p:nvCxnSpPr>
            <p:cNvPr id="94" name="Google Shape;94;p1"/>
            <p:cNvCxnSpPr>
              <a:cxnSpLocks/>
            </p:cNvCxnSpPr>
            <p:nvPr/>
          </p:nvCxnSpPr>
          <p:spPr>
            <a:xfrm>
              <a:off x="3790039" y="4325906"/>
              <a:ext cx="4325941" cy="0"/>
            </a:xfrm>
            <a:prstGeom prst="straightConnector1">
              <a:avLst/>
            </a:prstGeom>
            <a:noFill/>
            <a:ln w="28575" cap="flat" cmpd="sng">
              <a:solidFill>
                <a:srgbClr val="FFD8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pic>
          <p:nvPicPr>
            <p:cNvPr id="3" name="Picture 2" descr="stethoscope.png">
              <a:extLst>
                <a:ext uri="{FF2B5EF4-FFF2-40B4-BE49-F238E27FC236}">
                  <a16:creationId xmlns:a16="http://schemas.microsoft.com/office/drawing/2014/main" id="{E92428BC-F105-4B9D-9BFB-42D91EB457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09165" y="429800"/>
              <a:ext cx="475945" cy="475945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9E61E79-B5F7-4C68-B068-413ABC52C101}"/>
                </a:ext>
              </a:extLst>
            </p:cNvPr>
            <p:cNvSpPr/>
            <p:nvPr/>
          </p:nvSpPr>
          <p:spPr>
            <a:xfrm>
              <a:off x="6331771" y="320970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tx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tx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  <p:pic>
          <p:nvPicPr>
            <p:cNvPr id="6" name="Picture 5" descr="A picture containing toy&#10;&#10;Description automatically generated">
              <a:extLst>
                <a:ext uri="{FF2B5EF4-FFF2-40B4-BE49-F238E27FC236}">
                  <a16:creationId xmlns:a16="http://schemas.microsoft.com/office/drawing/2014/main" id="{A43FF723-7471-48CD-9AEA-AEFA9F85F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3057" y="910088"/>
              <a:ext cx="3497929" cy="5218355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65FABDD-15D9-4AC7-B92D-7BAC803350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53F9169-DF90-472D-9101-07BC0A02F03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362" r="15004"/>
          <a:stretch/>
        </p:blipFill>
        <p:spPr>
          <a:xfrm>
            <a:off x="133057" y="325988"/>
            <a:ext cx="1152886" cy="7605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2AA5516A-B406-4F06-B762-FC49AFD9C94C}"/>
              </a:ext>
            </a:extLst>
          </p:cNvPr>
          <p:cNvGrpSpPr/>
          <p:nvPr/>
        </p:nvGrpSpPr>
        <p:grpSpPr>
          <a:xfrm>
            <a:off x="2540" y="-54265"/>
            <a:ext cx="9507220" cy="6912265"/>
            <a:chOff x="2540" y="-54265"/>
            <a:chExt cx="9507220" cy="6912265"/>
          </a:xfrm>
        </p:grpSpPr>
        <p:sp>
          <p:nvSpPr>
            <p:cNvPr id="13" name="Google Shape;105;g92cf40c25a_0_6"/>
            <p:cNvSpPr txBox="1"/>
            <p:nvPr/>
          </p:nvSpPr>
          <p:spPr>
            <a:xfrm>
              <a:off x="717451" y="2011679"/>
              <a:ext cx="2489983" cy="2082021"/>
            </a:xfrm>
            <a:prstGeom prst="rect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"/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IN" sz="18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8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The </a:t>
              </a:r>
              <a:r>
                <a:rPr lang="en-IN" sz="18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bond </a:t>
              </a:r>
              <a:r>
                <a:rPr lang="en-IN" sz="18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between a parent and a child </a:t>
              </a:r>
              <a:r>
                <a:rPr lang="en-IN" sz="18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directly impacts </a:t>
              </a:r>
              <a:r>
                <a:rPr lang="en-IN" sz="18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the way a </a:t>
              </a:r>
              <a:r>
                <a:rPr lang="en-IN" sz="18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child interacts with the world </a:t>
              </a:r>
              <a:r>
                <a:rPr lang="en-IN" sz="18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around them.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IN" sz="18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4" name="Google Shape;93;p1"/>
            <p:cNvSpPr txBox="1"/>
            <p:nvPr/>
          </p:nvSpPr>
          <p:spPr>
            <a:xfrm>
              <a:off x="304530" y="712704"/>
              <a:ext cx="8333400" cy="7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4000" i="0" u="none" strike="noStrike" cap="none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Why is bonding important?</a:t>
              </a:r>
              <a:endParaRPr sz="400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pic>
          <p:nvPicPr>
            <p:cNvPr id="15" name="Google Shape;106;g92cf40c25a_0_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07434" y="1659976"/>
              <a:ext cx="2940147" cy="278906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6" name="Google Shape;94;p1"/>
            <p:cNvCxnSpPr/>
            <p:nvPr/>
          </p:nvCxnSpPr>
          <p:spPr>
            <a:xfrm flipV="1">
              <a:off x="652722" y="1480372"/>
              <a:ext cx="7753751" cy="11393"/>
            </a:xfrm>
            <a:prstGeom prst="straightConnector1">
              <a:avLst/>
            </a:prstGeom>
            <a:noFill/>
            <a:ln w="28575" cap="flat" cmpd="sng">
              <a:solidFill>
                <a:srgbClr val="FFD8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" name="Rectangle 17"/>
            <p:cNvSpPr/>
            <p:nvPr/>
          </p:nvSpPr>
          <p:spPr>
            <a:xfrm>
              <a:off x="5810554" y="1958360"/>
              <a:ext cx="2615994" cy="2031325"/>
            </a:xfrm>
            <a:prstGeom prst="rect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"/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endParaRPr lang="en-IN" sz="18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lvl="0" algn="ctr"/>
              <a:endParaRPr lang="en-IN" sz="18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lvl="0" algn="ctr"/>
              <a:r>
                <a:rPr lang="en-IN" sz="18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 child who has a loving bond with their parents, tend to </a:t>
              </a:r>
              <a:r>
                <a:rPr lang="en-IN" sz="18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deal with stressors better</a:t>
              </a:r>
              <a:r>
                <a:rPr lang="en-IN" sz="18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.</a:t>
              </a:r>
            </a:p>
            <a:p>
              <a:pPr lvl="0" algn="ctr"/>
              <a:endParaRPr lang="en-IN" sz="18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17452" y="4383511"/>
              <a:ext cx="7624293" cy="1477328"/>
            </a:xfrm>
            <a:prstGeom prst="rect">
              <a:avLst/>
            </a:prstGeom>
            <a:ln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"/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marL="457200" indent="-374650" algn="ctr">
                <a:buSzPts val="2300"/>
              </a:pPr>
              <a:endParaRPr lang="en-IN" sz="18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457200" indent="-374650" algn="ctr">
                <a:buSzPts val="2300"/>
              </a:pPr>
              <a:r>
                <a:rPr lang="en-IN" sz="18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 parent and child’s relationship strengthens as the parents responds to the child’s needs through </a:t>
              </a:r>
              <a:r>
                <a:rPr lang="en-IN" sz="18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affection</a:t>
              </a:r>
              <a:r>
                <a:rPr lang="en-IN" sz="18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, </a:t>
              </a:r>
              <a:r>
                <a:rPr lang="en-IN" sz="18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sensitivity</a:t>
              </a:r>
              <a:r>
                <a:rPr lang="en-IN" sz="18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and providing a </a:t>
              </a:r>
              <a:r>
                <a:rPr lang="en-IN" sz="18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soothing response </a:t>
              </a:r>
              <a:r>
                <a:rPr lang="en-IN" sz="18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when they are unhappy.</a:t>
              </a:r>
            </a:p>
            <a:p>
              <a:pPr marL="457200" lvl="0" indent="-374650" algn="ctr">
                <a:buSzPts val="2300"/>
              </a:pPr>
              <a:endParaRPr lang="en-IN" sz="18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sp>
          <p:nvSpPr>
            <p:cNvPr id="21" name="Google Shape;91;p1">
              <a:extLst>
                <a:ext uri="{FF2B5EF4-FFF2-40B4-BE49-F238E27FC236}">
                  <a16:creationId xmlns:a16="http://schemas.microsoft.com/office/drawing/2014/main" id="{99077DCF-1B8F-4BD4-A5DE-9B4AE37FBC8E}"/>
                </a:ext>
              </a:extLst>
            </p:cNvPr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1" i="0" u="none" strike="noStrike" cap="none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Tips to strengthen bonds       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E879B33-A05D-4078-AF43-6CC6A6415E8E}"/>
                </a:ext>
              </a:extLst>
            </p:cNvPr>
            <p:cNvSpPr/>
            <p:nvPr/>
          </p:nvSpPr>
          <p:spPr>
            <a:xfrm>
              <a:off x="6233160" y="6273225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BD44A800-89C5-4FCC-AC3E-3E4AFDDADD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2" r="15004"/>
          <a:stretch/>
        </p:blipFill>
        <p:spPr>
          <a:xfrm>
            <a:off x="45952" y="326391"/>
            <a:ext cx="1016232" cy="670362"/>
          </a:xfrm>
          <a:prstGeom prst="rect">
            <a:avLst/>
          </a:prstGeom>
        </p:spPr>
      </p:pic>
      <p:pic>
        <p:nvPicPr>
          <p:cNvPr id="26" name="Picture 25" descr="stethoscope.png">
            <a:extLst>
              <a:ext uri="{FF2B5EF4-FFF2-40B4-BE49-F238E27FC236}">
                <a16:creationId xmlns:a16="http://schemas.microsoft.com/office/drawing/2014/main" id="{792C8EFE-3687-4454-BD68-EA0BEA5AC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083" y="441309"/>
            <a:ext cx="290758" cy="29075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29A5363C-0957-4D06-A147-39F78EB4AF10}"/>
              </a:ext>
            </a:extLst>
          </p:cNvPr>
          <p:cNvSpPr/>
          <p:nvPr/>
        </p:nvSpPr>
        <p:spPr>
          <a:xfrm>
            <a:off x="6837841" y="371245"/>
            <a:ext cx="2306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Dr.Ajay Sharma</a:t>
            </a:r>
          </a:p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Neuro-developmental Pediatrician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30B8D77-521F-4C94-8DE7-295941B8B9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610C6BF3-21F1-49E7-9AF4-44579EF85453}"/>
              </a:ext>
            </a:extLst>
          </p:cNvPr>
          <p:cNvGrpSpPr/>
          <p:nvPr/>
        </p:nvGrpSpPr>
        <p:grpSpPr>
          <a:xfrm>
            <a:off x="2540" y="-54265"/>
            <a:ext cx="9507220" cy="6912265"/>
            <a:chOff x="2540" y="-54265"/>
            <a:chExt cx="9507220" cy="6912265"/>
          </a:xfrm>
        </p:grpSpPr>
        <p:sp>
          <p:nvSpPr>
            <p:cNvPr id="92" name="Google Shape;92;p1"/>
            <p:cNvSpPr txBox="1"/>
            <p:nvPr/>
          </p:nvSpPr>
          <p:spPr>
            <a:xfrm>
              <a:off x="262325" y="3114600"/>
              <a:ext cx="86007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000" b="0" i="0" u="none" strike="noStrike" cap="none">
                <a:solidFill>
                  <a:srgbClr val="8E7CC3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3" name="Google Shape;105;g92cf40c25a_0_6"/>
            <p:cNvSpPr txBox="1"/>
            <p:nvPr/>
          </p:nvSpPr>
          <p:spPr>
            <a:xfrm>
              <a:off x="3868982" y="1802192"/>
              <a:ext cx="4768948" cy="2086586"/>
            </a:xfrm>
            <a:prstGeom prst="rect">
              <a:avLst/>
            </a:prstGeom>
            <a:ln/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"/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 algn="ctr"/>
              <a:endParaRPr lang="en-IN" sz="2400" b="1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lvl="0" algn="ctr"/>
              <a:r>
                <a:rPr lang="en-IN" sz="24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Bonding</a:t>
              </a:r>
              <a:r>
                <a:rPr lang="en-IN" sz="24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is about the strong surge of feelings mothers feel, during the pregnancy or after the birth, towards their baby.</a:t>
              </a:r>
            </a:p>
            <a:p>
              <a:pPr lvl="0" algn="ctr"/>
              <a:endParaRPr lang="en-IN" sz="24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lvl="0" algn="ctr"/>
              <a:endParaRPr lang="en-IN" sz="24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lvl="0" algn="ctr"/>
              <a:endParaRPr lang="en-IN" sz="24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lvl="0" algn="ctr"/>
              <a:endParaRPr lang="en-IN" sz="24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lvl="0" algn="ctr"/>
              <a:endParaRPr lang="en-IN" sz="24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4" name="Google Shape;93;p1"/>
            <p:cNvSpPr txBox="1"/>
            <p:nvPr/>
          </p:nvSpPr>
          <p:spPr>
            <a:xfrm>
              <a:off x="304530" y="848062"/>
              <a:ext cx="8333400" cy="7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4000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Difference In Bonding &amp; Attachment</a:t>
              </a:r>
              <a:endParaRPr sz="400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cxnSp>
          <p:nvCxnSpPr>
            <p:cNvPr id="16" name="Google Shape;94;p1"/>
            <p:cNvCxnSpPr/>
            <p:nvPr/>
          </p:nvCxnSpPr>
          <p:spPr>
            <a:xfrm flipV="1">
              <a:off x="594354" y="1515741"/>
              <a:ext cx="7753751" cy="11393"/>
            </a:xfrm>
            <a:prstGeom prst="straightConnector1">
              <a:avLst/>
            </a:prstGeom>
            <a:noFill/>
            <a:ln w="28575" cap="flat" cmpd="sng">
              <a:solidFill>
                <a:srgbClr val="FFD8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" name="Rectangle 17"/>
            <p:cNvSpPr/>
            <p:nvPr/>
          </p:nvSpPr>
          <p:spPr>
            <a:xfrm>
              <a:off x="304530" y="4112891"/>
              <a:ext cx="4825217" cy="1938992"/>
            </a:xfrm>
            <a:prstGeom prst="rect">
              <a:avLst/>
            </a:prstGeom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12700"/>
            </a:effectLst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endParaRPr lang="en-IN" sz="2400" b="1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algn="ctr"/>
              <a:r>
                <a:rPr lang="en-IN" sz="24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Attachment</a:t>
              </a:r>
              <a:r>
                <a:rPr lang="en-IN" sz="24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is about the baby feeling safe and secure in the relationship with their parents.</a:t>
              </a:r>
            </a:p>
            <a:p>
              <a:pPr lvl="0" algn="ctr"/>
              <a:endParaRPr lang="en-IN" sz="24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pic>
          <p:nvPicPr>
            <p:cNvPr id="2052" name="Picture 4" descr="Pregnancy and maternity scenes Free Vector"/>
            <p:cNvPicPr>
              <a:picLocks noChangeAspect="1" noChangeArrowheads="1"/>
            </p:cNvPicPr>
            <p:nvPr/>
          </p:nvPicPr>
          <p:blipFill rotWithShape="1">
            <a:blip r:embed="rId3"/>
            <a:srcRect t="49636"/>
            <a:stretch/>
          </p:blipFill>
          <p:spPr bwMode="auto">
            <a:xfrm>
              <a:off x="133057" y="2061869"/>
              <a:ext cx="3627413" cy="1826909"/>
            </a:xfrm>
            <a:prstGeom prst="rect">
              <a:avLst/>
            </a:prstGeom>
            <a:noFill/>
          </p:spPr>
        </p:pic>
        <p:sp>
          <p:nvSpPr>
            <p:cNvPr id="19" name="Google Shape;91;p1">
              <a:extLst>
                <a:ext uri="{FF2B5EF4-FFF2-40B4-BE49-F238E27FC236}">
                  <a16:creationId xmlns:a16="http://schemas.microsoft.com/office/drawing/2014/main" id="{EC798C52-1173-4860-A7BC-FA8C5A7B3940}"/>
                </a:ext>
              </a:extLst>
            </p:cNvPr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b="1" i="0" u="none" strike="noStrike" cap="none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Bonding &amp; Attachment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Tips to strengthen bonds       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2EB186F-792F-4271-B42D-40BCAD5BDC6A}"/>
                </a:ext>
              </a:extLst>
            </p:cNvPr>
            <p:cNvSpPr/>
            <p:nvPr/>
          </p:nvSpPr>
          <p:spPr>
            <a:xfrm>
              <a:off x="6233160" y="6273225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  <p:pic>
          <p:nvPicPr>
            <p:cNvPr id="3" name="Picture 4" descr="Pregnancy and maternity scenes Free Vector">
              <a:extLst>
                <a:ext uri="{FF2B5EF4-FFF2-40B4-BE49-F238E27FC236}">
                  <a16:creationId xmlns:a16="http://schemas.microsoft.com/office/drawing/2014/main" id="{F157D7F6-CD40-47CD-9AB5-204AE146702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/>
            <a:srcRect b="51467"/>
            <a:stretch/>
          </p:blipFill>
          <p:spPr bwMode="auto">
            <a:xfrm>
              <a:off x="5219559" y="4206172"/>
              <a:ext cx="3338514" cy="1620280"/>
            </a:xfrm>
            <a:prstGeom prst="rect">
              <a:avLst/>
            </a:prstGeom>
            <a:noFill/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5AAEB6A9-7B19-4897-B0D6-8C48EC1C6C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2" r="15004"/>
          <a:stretch/>
        </p:blipFill>
        <p:spPr>
          <a:xfrm>
            <a:off x="45952" y="326391"/>
            <a:ext cx="1016232" cy="670362"/>
          </a:xfrm>
          <a:prstGeom prst="rect">
            <a:avLst/>
          </a:prstGeom>
        </p:spPr>
      </p:pic>
      <p:pic>
        <p:nvPicPr>
          <p:cNvPr id="24" name="Picture 23" descr="stethoscope.png">
            <a:extLst>
              <a:ext uri="{FF2B5EF4-FFF2-40B4-BE49-F238E27FC236}">
                <a16:creationId xmlns:a16="http://schemas.microsoft.com/office/drawing/2014/main" id="{15305FE7-74A4-4402-A50B-A66648898E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083" y="441309"/>
            <a:ext cx="290758" cy="290758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8CBA014-178E-4807-AF8B-8E34B25765FE}"/>
              </a:ext>
            </a:extLst>
          </p:cNvPr>
          <p:cNvSpPr/>
          <p:nvPr/>
        </p:nvSpPr>
        <p:spPr>
          <a:xfrm>
            <a:off x="6837841" y="371245"/>
            <a:ext cx="2306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Dr.Ajay Sharma</a:t>
            </a:r>
          </a:p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Neuro-developmental Pediatrician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E58EB18-C31C-402D-BE9C-3B78FE5F2C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44DEE750-4A35-420E-BE53-7DDFA466C8E4}"/>
              </a:ext>
            </a:extLst>
          </p:cNvPr>
          <p:cNvGrpSpPr/>
          <p:nvPr/>
        </p:nvGrpSpPr>
        <p:grpSpPr>
          <a:xfrm>
            <a:off x="2540" y="-54265"/>
            <a:ext cx="9507220" cy="6912265"/>
            <a:chOff x="2540" y="-54265"/>
            <a:chExt cx="9507220" cy="6912265"/>
          </a:xfrm>
        </p:grpSpPr>
        <p:sp>
          <p:nvSpPr>
            <p:cNvPr id="92" name="Google Shape;92;p1"/>
            <p:cNvSpPr txBox="1"/>
            <p:nvPr/>
          </p:nvSpPr>
          <p:spPr>
            <a:xfrm>
              <a:off x="262325" y="3114600"/>
              <a:ext cx="86007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000" b="0" i="0" u="none" strike="noStrike" cap="none">
                <a:solidFill>
                  <a:srgbClr val="8E7CC3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4" name="Google Shape;93;p1"/>
            <p:cNvSpPr txBox="1"/>
            <p:nvPr/>
          </p:nvSpPr>
          <p:spPr>
            <a:xfrm>
              <a:off x="405300" y="887056"/>
              <a:ext cx="8333400" cy="7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3600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Bonding &amp; attachment at different ages</a:t>
              </a:r>
              <a:endParaRPr sz="360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cxnSp>
          <p:nvCxnSpPr>
            <p:cNvPr id="16" name="Google Shape;94;p1"/>
            <p:cNvCxnSpPr/>
            <p:nvPr/>
          </p:nvCxnSpPr>
          <p:spPr>
            <a:xfrm flipV="1">
              <a:off x="729067" y="1477108"/>
              <a:ext cx="7753751" cy="11393"/>
            </a:xfrm>
            <a:prstGeom prst="straightConnector1">
              <a:avLst/>
            </a:prstGeom>
            <a:noFill/>
            <a:ln w="28575" cap="flat" cmpd="sng">
              <a:solidFill>
                <a:srgbClr val="FFD8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5" name="Google Shape;143;g92cf40c25a_0_33"/>
            <p:cNvGrpSpPr/>
            <p:nvPr/>
          </p:nvGrpSpPr>
          <p:grpSpPr>
            <a:xfrm>
              <a:off x="171112" y="1818904"/>
              <a:ext cx="8774906" cy="1449421"/>
              <a:chOff x="1593000" y="2321968"/>
              <a:chExt cx="5957975" cy="643500"/>
            </a:xfrm>
          </p:grpSpPr>
          <p:sp>
            <p:nvSpPr>
              <p:cNvPr id="17" name="Google Shape;144;g92cf40c25a_0_33"/>
              <p:cNvSpPr/>
              <p:nvPr/>
            </p:nvSpPr>
            <p:spPr>
              <a:xfrm>
                <a:off x="3728375" y="2321968"/>
                <a:ext cx="3822600" cy="643500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19" name="Google Shape;145;g92cf40c25a_0_33"/>
              <p:cNvSpPr/>
              <p:nvPr/>
            </p:nvSpPr>
            <p:spPr>
              <a:xfrm flipH="1">
                <a:off x="2205823" y="2322417"/>
                <a:ext cx="1812600" cy="64260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21" name="Google Shape;147;g92cf40c25a_0_33"/>
              <p:cNvSpPr/>
              <p:nvPr/>
            </p:nvSpPr>
            <p:spPr>
              <a:xfrm>
                <a:off x="2412882" y="2396368"/>
                <a:ext cx="1551830" cy="49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8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 Medium"/>
                    <a:cs typeface="Times New Roman" pitchFamily="18" charset="0"/>
                    <a:sym typeface="Roboto Medium"/>
                  </a:rPr>
                  <a:t>7 months </a:t>
                </a:r>
                <a:endParaRPr sz="280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  <p:sp>
            <p:nvSpPr>
              <p:cNvPr id="22" name="Google Shape;148;g92cf40c25a_0_33"/>
              <p:cNvSpPr/>
              <p:nvPr/>
            </p:nvSpPr>
            <p:spPr>
              <a:xfrm>
                <a:off x="1593000" y="2322568"/>
                <a:ext cx="690000" cy="64230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71438" dist="28575" dir="2700000" algn="bl" rotWithShape="0">
                  <a:srgbClr val="000000">
                    <a:alpha val="17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24" name="Google Shape;150;g92cf40c25a_0_33"/>
              <p:cNvSpPr/>
              <p:nvPr/>
            </p:nvSpPr>
            <p:spPr>
              <a:xfrm>
                <a:off x="4027313" y="2397314"/>
                <a:ext cx="3417843" cy="4954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Roboto"/>
                    <a:sym typeface="Roboto"/>
                  </a:rPr>
                  <a:t>  </a:t>
                </a:r>
                <a:endParaRPr sz="1600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Roboto"/>
                  <a:sym typeface="Roboto"/>
                </a:endParaRPr>
              </a:p>
              <a:p>
                <a:pPr marL="457200" lvl="0" indent="-31750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A72A1E"/>
                  </a:buClr>
                  <a:buSzPts val="1400"/>
                  <a:buFont typeface="Roboto"/>
                  <a:buChar char="●"/>
                </a:pP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The infant shows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selective attachment 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to the primary caregiver, often the mother. </a:t>
                </a:r>
                <a:endParaRPr sz="1600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  <a:p>
                <a:pPr marL="457200" lvl="0" indent="-317500" algn="l" rtl="0">
                  <a:spcBef>
                    <a:spcPts val="0"/>
                  </a:spcBef>
                  <a:spcAft>
                    <a:spcPts val="0"/>
                  </a:spcAft>
                  <a:buClr>
                    <a:srgbClr val="A72A1E"/>
                  </a:buClr>
                  <a:buSzPts val="1400"/>
                  <a:buFont typeface="Roboto"/>
                  <a:buChar char="●"/>
                </a:pP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Infant is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happy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 when the caregiver is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present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, but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distressed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 when the caregiver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leaves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.</a:t>
                </a:r>
                <a:endParaRPr sz="1600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Roboto"/>
                  <a:sym typeface="Roboto"/>
                </a:endParaRPr>
              </a:p>
            </p:txBody>
          </p:sp>
        </p:grpSp>
        <p:grpSp>
          <p:nvGrpSpPr>
            <p:cNvPr id="25" name="Google Shape;135;g92cf40c25a_0_33"/>
            <p:cNvGrpSpPr/>
            <p:nvPr/>
          </p:nvGrpSpPr>
          <p:grpSpPr>
            <a:xfrm>
              <a:off x="170756" y="3467148"/>
              <a:ext cx="8859995" cy="1130758"/>
              <a:chOff x="1593000" y="2322568"/>
              <a:chExt cx="5996206" cy="643500"/>
            </a:xfrm>
          </p:grpSpPr>
          <p:sp>
            <p:nvSpPr>
              <p:cNvPr id="26" name="Google Shape;136;g92cf40c25a_0_33"/>
              <p:cNvSpPr/>
              <p:nvPr/>
            </p:nvSpPr>
            <p:spPr>
              <a:xfrm>
                <a:off x="3728375" y="2322568"/>
                <a:ext cx="3822600" cy="643500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27" name="Google Shape;137;g92cf40c25a_0_33"/>
              <p:cNvSpPr/>
              <p:nvPr/>
            </p:nvSpPr>
            <p:spPr>
              <a:xfrm flipH="1">
                <a:off x="2282806" y="2322571"/>
                <a:ext cx="1756200" cy="64260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28" name="Google Shape;138;g92cf40c25a_0_33"/>
              <p:cNvSpPr/>
              <p:nvPr/>
            </p:nvSpPr>
            <p:spPr>
              <a:xfrm rot="-5400000">
                <a:off x="3207213" y="2229030"/>
                <a:ext cx="643353" cy="830434"/>
              </a:xfrm>
              <a:prstGeom prst="flowChartOffpageConnector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29" name="Google Shape;139;g92cf40c25a_0_33"/>
              <p:cNvSpPr/>
              <p:nvPr/>
            </p:nvSpPr>
            <p:spPr>
              <a:xfrm>
                <a:off x="2460399" y="2394930"/>
                <a:ext cx="1350900" cy="49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8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3-4 years </a:t>
                </a:r>
                <a:endParaRPr sz="280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  <a:p>
                <a:pPr marL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Roboto"/>
                  <a:sym typeface="Roboto"/>
                </a:endParaRPr>
              </a:p>
            </p:txBody>
          </p:sp>
          <p:sp>
            <p:nvSpPr>
              <p:cNvPr id="30" name="Google Shape;140;g92cf40c25a_0_33"/>
              <p:cNvSpPr/>
              <p:nvPr/>
            </p:nvSpPr>
            <p:spPr>
              <a:xfrm>
                <a:off x="1593000" y="2322568"/>
                <a:ext cx="690000" cy="642300"/>
              </a:xfrm>
              <a:prstGeom prst="rect">
                <a:avLst/>
              </a:prstGeom>
              <a:solidFill>
                <a:srgbClr val="B02C20"/>
              </a:solidFill>
              <a:ln>
                <a:noFill/>
              </a:ln>
              <a:effectLst>
                <a:outerShdw blurRad="71438" dist="28575" dir="2700000" algn="bl" rotWithShape="0">
                  <a:srgbClr val="000000">
                    <a:alpha val="17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31" name="Google Shape;141;g92cf40c25a_0_33"/>
              <p:cNvSpPr/>
              <p:nvPr/>
            </p:nvSpPr>
            <p:spPr>
              <a:xfrm>
                <a:off x="1593000" y="2322575"/>
                <a:ext cx="690000" cy="64260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 b="1" dirty="0">
                  <a:solidFill>
                    <a:schemeClr val="tx1"/>
                  </a:solidFill>
                  <a:latin typeface="Candara" panose="020E0502030303020204" pitchFamily="34" charset="0"/>
                  <a:ea typeface="Roboto Thin"/>
                  <a:cs typeface="Times New Roman" pitchFamily="18" charset="0"/>
                  <a:sym typeface="Roboto Thin"/>
                </a:endParaRPr>
              </a:p>
            </p:txBody>
          </p:sp>
          <p:sp>
            <p:nvSpPr>
              <p:cNvPr id="32" name="Google Shape;142;g92cf40c25a_0_33"/>
              <p:cNvSpPr/>
              <p:nvPr/>
            </p:nvSpPr>
            <p:spPr>
              <a:xfrm>
                <a:off x="4039006" y="2323752"/>
                <a:ext cx="3550200" cy="64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45720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A72A1E"/>
                  </a:buClr>
                  <a:buSzPts val="1400"/>
                  <a:buFont typeface="Roboto"/>
                  <a:buChar char="●"/>
                </a:pP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Able to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explore, bond and be happy 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around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familiar adults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 (grandparents, siblings, aunts and uncles)</a:t>
                </a:r>
                <a:endParaRPr sz="1600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  <a:p>
                <a:pPr marL="45720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A72A1E"/>
                  </a:buClr>
                  <a:buSzPts val="1400"/>
                  <a:buFont typeface="Roboto"/>
                  <a:buChar char="●"/>
                </a:pP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Are able to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communicate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 their feelings through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words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 and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eye contact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.</a:t>
                </a:r>
                <a:endParaRPr sz="1600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grpSp>
          <p:nvGrpSpPr>
            <p:cNvPr id="33" name="Google Shape;128;g92cf40c25a_0_33"/>
            <p:cNvGrpSpPr/>
            <p:nvPr/>
          </p:nvGrpSpPr>
          <p:grpSpPr>
            <a:xfrm>
              <a:off x="181062" y="4880124"/>
              <a:ext cx="8764953" cy="1052702"/>
              <a:chOff x="1593000" y="2322568"/>
              <a:chExt cx="5965799" cy="643500"/>
            </a:xfrm>
          </p:grpSpPr>
          <p:sp>
            <p:nvSpPr>
              <p:cNvPr id="34" name="Google Shape;129;g92cf40c25a_0_33"/>
              <p:cNvSpPr/>
              <p:nvPr/>
            </p:nvSpPr>
            <p:spPr>
              <a:xfrm>
                <a:off x="3728375" y="2322568"/>
                <a:ext cx="3822600" cy="643500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35" name="Google Shape;130;g92cf40c25a_0_33"/>
              <p:cNvSpPr/>
              <p:nvPr/>
            </p:nvSpPr>
            <p:spPr>
              <a:xfrm flipH="1">
                <a:off x="2282906" y="2322574"/>
                <a:ext cx="1743600" cy="64260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36" name="Google Shape;131;g92cf40c25a_0_33"/>
              <p:cNvSpPr/>
              <p:nvPr/>
            </p:nvSpPr>
            <p:spPr>
              <a:xfrm>
                <a:off x="2342627" y="2399947"/>
                <a:ext cx="1559700" cy="495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8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 Medium"/>
                    <a:cs typeface="Times New Roman" pitchFamily="18" charset="0"/>
                    <a:sym typeface="Roboto Medium"/>
                  </a:rPr>
                  <a:t>4-5 years </a:t>
                </a:r>
                <a:endParaRPr sz="280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  <p:sp>
            <p:nvSpPr>
              <p:cNvPr id="37" name="Google Shape;132;g92cf40c25a_0_33"/>
              <p:cNvSpPr/>
              <p:nvPr/>
            </p:nvSpPr>
            <p:spPr>
              <a:xfrm>
                <a:off x="1593000" y="2322719"/>
                <a:ext cx="690000" cy="64230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71438" dist="28575" dir="2700000" algn="bl" rotWithShape="0">
                  <a:srgbClr val="000000">
                    <a:alpha val="17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tx1"/>
                  </a:solidFill>
                  <a:latin typeface="Candara" panose="020E0502030303020204" pitchFamily="34" charset="0"/>
                </a:endParaRPr>
              </a:p>
            </p:txBody>
          </p:sp>
          <p:sp>
            <p:nvSpPr>
              <p:cNvPr id="38" name="Google Shape;133;g92cf40c25a_0_33"/>
              <p:cNvSpPr/>
              <p:nvPr/>
            </p:nvSpPr>
            <p:spPr>
              <a:xfrm>
                <a:off x="1593003" y="2322575"/>
                <a:ext cx="690000" cy="57330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 b="1" dirty="0">
                  <a:solidFill>
                    <a:schemeClr val="tx1"/>
                  </a:solidFill>
                  <a:latin typeface="Candara" panose="020E0502030303020204" pitchFamily="34" charset="0"/>
                  <a:ea typeface="Roboto Thin"/>
                  <a:cs typeface="Times New Roman" pitchFamily="18" charset="0"/>
                  <a:sym typeface="Roboto Thin"/>
                </a:endParaRPr>
              </a:p>
            </p:txBody>
          </p:sp>
          <p:sp>
            <p:nvSpPr>
              <p:cNvPr id="39" name="Google Shape;134;g92cf40c25a_0_33"/>
              <p:cNvSpPr/>
              <p:nvPr/>
            </p:nvSpPr>
            <p:spPr>
              <a:xfrm>
                <a:off x="4122599" y="2323746"/>
                <a:ext cx="3436200" cy="64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45720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A72A1E"/>
                  </a:buClr>
                  <a:buSzPts val="1400"/>
                  <a:buFont typeface="Roboto"/>
                  <a:buChar char="●"/>
                </a:pP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They are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comfortable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 with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non-familiar adults 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and peers.</a:t>
                </a:r>
                <a:endParaRPr sz="1600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  <a:p>
                <a:pPr marL="45720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A72A1E"/>
                  </a:buClr>
                  <a:buSzPts val="1400"/>
                  <a:buFont typeface="Roboto"/>
                  <a:buChar char="●"/>
                </a:pP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Are able to </a:t>
                </a:r>
                <a:r>
                  <a:rPr lang="en-IN" sz="16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interact</a:t>
                </a:r>
                <a:r>
                  <a:rPr lang="en-IN" sz="1600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 with new people.</a:t>
                </a:r>
                <a:endParaRPr sz="1600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sp>
          <p:nvSpPr>
            <p:cNvPr id="42" name="Google Shape;91;p1">
              <a:extLst>
                <a:ext uri="{FF2B5EF4-FFF2-40B4-BE49-F238E27FC236}">
                  <a16:creationId xmlns:a16="http://schemas.microsoft.com/office/drawing/2014/main" id="{C2F0655D-11A2-4A90-AD19-9A38C5DF7BF5}"/>
                </a:ext>
              </a:extLst>
            </p:cNvPr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b="1" i="0" u="none" strike="noStrike" cap="none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Tips to strengthen bonds       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66244B3-405E-415A-A5FF-1AFE0AE6202C}"/>
                </a:ext>
              </a:extLst>
            </p:cNvPr>
            <p:cNvSpPr/>
            <p:nvPr/>
          </p:nvSpPr>
          <p:spPr>
            <a:xfrm>
              <a:off x="6233160" y="6273225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  <p:pic>
          <p:nvPicPr>
            <p:cNvPr id="4" name="Graphic 3" descr="Man with baby">
              <a:extLst>
                <a:ext uri="{FF2B5EF4-FFF2-40B4-BE49-F238E27FC236}">
                  <a16:creationId xmlns:a16="http://schemas.microsoft.com/office/drawing/2014/main" id="{5487BB18-44CD-4390-8860-15FF95295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65195" y="2100251"/>
              <a:ext cx="914400" cy="914400"/>
            </a:xfrm>
            <a:prstGeom prst="rect">
              <a:avLst/>
            </a:prstGeom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</p:pic>
        <p:pic>
          <p:nvPicPr>
            <p:cNvPr id="6" name="Graphic 5" descr="Family with girl">
              <a:extLst>
                <a:ext uri="{FF2B5EF4-FFF2-40B4-BE49-F238E27FC236}">
                  <a16:creationId xmlns:a16="http://schemas.microsoft.com/office/drawing/2014/main" id="{0A65DAEB-70BC-45FE-B745-FABECF895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27286" y="3594302"/>
              <a:ext cx="914400" cy="914400"/>
            </a:xfrm>
            <a:prstGeom prst="rect">
              <a:avLst/>
            </a:prstGeom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</p:pic>
        <p:pic>
          <p:nvPicPr>
            <p:cNvPr id="8" name="Graphic 7" descr="Children">
              <a:extLst>
                <a:ext uri="{FF2B5EF4-FFF2-40B4-BE49-F238E27FC236}">
                  <a16:creationId xmlns:a16="http://schemas.microsoft.com/office/drawing/2014/main" id="{D37CB6FD-8BEB-40C3-B163-8FCD567458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07911" y="5048294"/>
              <a:ext cx="914400" cy="914400"/>
            </a:xfrm>
            <a:prstGeom prst="rect">
              <a:avLst/>
            </a:prstGeom>
            <a:effectLst>
              <a:glow rad="63500">
                <a:schemeClr val="accent3">
                  <a:satMod val="175000"/>
                  <a:alpha val="40000"/>
                </a:schemeClr>
              </a:glow>
            </a:effectLst>
          </p:spPr>
        </p:pic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id="{12D0EA53-6106-4944-ABC5-B4136D60DE8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5362" r="15004"/>
          <a:stretch/>
        </p:blipFill>
        <p:spPr>
          <a:xfrm>
            <a:off x="45952" y="326391"/>
            <a:ext cx="1016232" cy="670362"/>
          </a:xfrm>
          <a:prstGeom prst="rect">
            <a:avLst/>
          </a:prstGeom>
        </p:spPr>
      </p:pic>
      <p:pic>
        <p:nvPicPr>
          <p:cNvPr id="47" name="Picture 46" descr="stethoscope.png">
            <a:extLst>
              <a:ext uri="{FF2B5EF4-FFF2-40B4-BE49-F238E27FC236}">
                <a16:creationId xmlns:a16="http://schemas.microsoft.com/office/drawing/2014/main" id="{BB121CF4-ADEA-4D19-B1C2-41B5EB45FA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7083" y="441309"/>
            <a:ext cx="290758" cy="290758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52B05A27-3BD2-4893-8863-8B49E00F38A2}"/>
              </a:ext>
            </a:extLst>
          </p:cNvPr>
          <p:cNvSpPr/>
          <p:nvPr/>
        </p:nvSpPr>
        <p:spPr>
          <a:xfrm>
            <a:off x="6837841" y="371245"/>
            <a:ext cx="2306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Dr.Ajay Sharma</a:t>
            </a:r>
          </a:p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Neuro-developmental Pediatrician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EC0FE4F4-6CC5-46C4-8BD9-6D74E60FDA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2C395922-B2AF-40A6-B566-878083A2F5DE}"/>
              </a:ext>
            </a:extLst>
          </p:cNvPr>
          <p:cNvGrpSpPr/>
          <p:nvPr/>
        </p:nvGrpSpPr>
        <p:grpSpPr>
          <a:xfrm>
            <a:off x="2540" y="-54265"/>
            <a:ext cx="9507220" cy="6912265"/>
            <a:chOff x="2540" y="-54265"/>
            <a:chExt cx="9507220" cy="6912265"/>
          </a:xfrm>
        </p:grpSpPr>
        <p:sp>
          <p:nvSpPr>
            <p:cNvPr id="14" name="Google Shape;93;p1"/>
            <p:cNvSpPr txBox="1"/>
            <p:nvPr/>
          </p:nvSpPr>
          <p:spPr>
            <a:xfrm>
              <a:off x="481750" y="881726"/>
              <a:ext cx="8493241" cy="7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3600" i="0" u="none" strike="noStrike" cap="none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Factors influencing </a:t>
              </a:r>
              <a:r>
                <a:rPr lang="en-IN" sz="3600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b</a:t>
              </a:r>
              <a:r>
                <a:rPr lang="en-IN" sz="3600" i="0" u="none" strike="noStrike" cap="none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ondin</a:t>
              </a:r>
              <a:r>
                <a:rPr lang="en-IN" sz="3600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g &amp; attachment</a:t>
              </a:r>
              <a:endParaRPr sz="360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sp>
          <p:nvSpPr>
            <p:cNvPr id="40" name="Google Shape;158;g92cf40c25a_0_1446"/>
            <p:cNvSpPr/>
            <p:nvPr/>
          </p:nvSpPr>
          <p:spPr>
            <a:xfrm>
              <a:off x="2248964" y="1485168"/>
              <a:ext cx="4803286" cy="4558084"/>
            </a:xfrm>
            <a:prstGeom prst="ellipse">
              <a:avLst/>
            </a:prstGeom>
            <a:solidFill>
              <a:srgbClr val="EDA2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41" name="Google Shape;159;g92cf40c25a_0_1446"/>
            <p:cNvGrpSpPr/>
            <p:nvPr/>
          </p:nvGrpSpPr>
          <p:grpSpPr>
            <a:xfrm>
              <a:off x="3440789" y="1722941"/>
              <a:ext cx="2361590" cy="2240077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42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 dirty="0"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43" name="Google Shape;161;g92cf40c25a_0_1446"/>
              <p:cNvSpPr txBox="1"/>
              <p:nvPr/>
            </p:nvSpPr>
            <p:spPr>
              <a:xfrm>
                <a:off x="3946740" y="891324"/>
                <a:ext cx="1496100" cy="7029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18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Stressors in a parent’s life </a:t>
                </a:r>
                <a:endParaRPr sz="1800" b="1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grpSp>
          <p:nvGrpSpPr>
            <p:cNvPr id="44" name="Google Shape;162;g92cf40c25a_0_1446"/>
            <p:cNvGrpSpPr/>
            <p:nvPr/>
          </p:nvGrpSpPr>
          <p:grpSpPr>
            <a:xfrm>
              <a:off x="4487801" y="3310303"/>
              <a:ext cx="2166000" cy="2166000"/>
              <a:chOff x="4374808" y="2200239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45" name="Google Shape;163;g92cf40c25a_0_1446"/>
              <p:cNvSpPr/>
              <p:nvPr/>
            </p:nvSpPr>
            <p:spPr>
              <a:xfrm>
                <a:off x="4374808" y="2200239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46" name="Google Shape;164;g92cf40c25a_0_1446"/>
              <p:cNvSpPr txBox="1"/>
              <p:nvPr/>
            </p:nvSpPr>
            <p:spPr>
              <a:xfrm>
                <a:off x="4932111" y="3152447"/>
                <a:ext cx="1365669" cy="786484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18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Parent’s &amp; child’s personality traits </a:t>
                </a:r>
                <a:endParaRPr sz="1800" b="1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grpSp>
          <p:nvGrpSpPr>
            <p:cNvPr id="47" name="Google Shape;165;g92cf40c25a_0_1446"/>
            <p:cNvGrpSpPr/>
            <p:nvPr/>
          </p:nvGrpSpPr>
          <p:grpSpPr>
            <a:xfrm>
              <a:off x="2562371" y="3448618"/>
              <a:ext cx="2166000" cy="2001900"/>
              <a:chOff x="2660850" y="2197108"/>
              <a:chExt cx="2166000" cy="20019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48" name="Google Shape;166;g92cf40c25a_0_1446"/>
              <p:cNvSpPr/>
              <p:nvPr/>
            </p:nvSpPr>
            <p:spPr>
              <a:xfrm>
                <a:off x="2660850" y="2197108"/>
                <a:ext cx="2166000" cy="20019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1"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49" name="Google Shape;167;g92cf40c25a_0_1446"/>
              <p:cNvSpPr txBox="1"/>
              <p:nvPr/>
            </p:nvSpPr>
            <p:spPr>
              <a:xfrm>
                <a:off x="2859825" y="2881984"/>
                <a:ext cx="1590000" cy="8271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18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Life Experiences of the Parent </a:t>
                </a:r>
                <a:endParaRPr sz="1800" b="1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sp>
          <p:nvSpPr>
            <p:cNvPr id="50" name="Google Shape;168;g92cf40c25a_0_1446"/>
            <p:cNvSpPr/>
            <p:nvPr/>
          </p:nvSpPr>
          <p:spPr>
            <a:xfrm>
              <a:off x="3924457" y="3025508"/>
              <a:ext cx="1452300" cy="1356900"/>
            </a:xfrm>
            <a:prstGeom prst="ellipse">
              <a:avLst/>
            </a:prstGeom>
            <a:solidFill>
              <a:srgbClr val="EDA2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Google Shape;169;g92cf40c25a_0_1446"/>
            <p:cNvSpPr txBox="1"/>
            <p:nvPr/>
          </p:nvSpPr>
          <p:spPr>
            <a:xfrm>
              <a:off x="3665868" y="3323824"/>
              <a:ext cx="1969477" cy="12577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sz="1800" b="1" dirty="0"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rPr>
                <a:t>Parent - Child Relationship</a:t>
              </a:r>
              <a:endParaRPr sz="1800" b="1" dirty="0">
                <a:latin typeface="Candara" panose="020E0502030303020204" pitchFamily="34" charset="0"/>
                <a:ea typeface="Roboto"/>
                <a:cs typeface="Times New Roman" pitchFamily="18" charset="0"/>
                <a:sym typeface="Roboto"/>
              </a:endParaRPr>
            </a:p>
          </p:txBody>
        </p:sp>
        <p:sp>
          <p:nvSpPr>
            <p:cNvPr id="26" name="Google Shape;91;p1">
              <a:extLst>
                <a:ext uri="{FF2B5EF4-FFF2-40B4-BE49-F238E27FC236}">
                  <a16:creationId xmlns:a16="http://schemas.microsoft.com/office/drawing/2014/main" id="{F0E3DC84-6025-4508-8C82-C3DD682AA957}"/>
                </a:ext>
              </a:extLst>
            </p:cNvPr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b="1" i="0" u="none" strike="noStrike" cap="none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Tips to strengthen bonds       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9CDEECB-0297-4304-A2E6-B446E34F7677}"/>
                </a:ext>
              </a:extLst>
            </p:cNvPr>
            <p:cNvSpPr/>
            <p:nvPr/>
          </p:nvSpPr>
          <p:spPr>
            <a:xfrm>
              <a:off x="6233160" y="6273225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  <p:pic>
          <p:nvPicPr>
            <p:cNvPr id="13" name="Picture 1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431A83-FC36-4B25-A1FB-5486A94EAF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393" y="1731999"/>
              <a:ext cx="2750260" cy="2350613"/>
            </a:xfrm>
            <a:prstGeom prst="rect">
              <a:avLst/>
            </a:prstGeom>
          </p:spPr>
        </p:pic>
        <p:pic>
          <p:nvPicPr>
            <p:cNvPr id="15" name="Picture 14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734BF54-2E16-4533-96C9-174998603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18107" y="3824712"/>
              <a:ext cx="2750260" cy="2350613"/>
            </a:xfrm>
            <a:prstGeom prst="rect">
              <a:avLst/>
            </a:prstGeom>
          </p:spPr>
        </p:pic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D7D9D9DC-E68A-4AD3-BD29-6EF604AC74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2" r="15004"/>
          <a:stretch/>
        </p:blipFill>
        <p:spPr>
          <a:xfrm>
            <a:off x="45952" y="326391"/>
            <a:ext cx="1016232" cy="670362"/>
          </a:xfrm>
          <a:prstGeom prst="rect">
            <a:avLst/>
          </a:prstGeom>
        </p:spPr>
      </p:pic>
      <p:pic>
        <p:nvPicPr>
          <p:cNvPr id="31" name="Picture 30" descr="stethoscope.png">
            <a:extLst>
              <a:ext uri="{FF2B5EF4-FFF2-40B4-BE49-F238E27FC236}">
                <a16:creationId xmlns:a16="http://schemas.microsoft.com/office/drawing/2014/main" id="{BB855F52-9CEB-4199-8BB4-50DEA1844C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083" y="441309"/>
            <a:ext cx="290758" cy="290758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A465012C-46A4-4A44-9E9B-16BC2AE146EF}"/>
              </a:ext>
            </a:extLst>
          </p:cNvPr>
          <p:cNvSpPr/>
          <p:nvPr/>
        </p:nvSpPr>
        <p:spPr>
          <a:xfrm>
            <a:off x="6837841" y="371245"/>
            <a:ext cx="2306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Dr.Ajay Sharma</a:t>
            </a:r>
          </a:p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Neuro-developmental Pediatrician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D322E36-7D67-40F1-B6CA-BE56872DA1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3FFC279-578A-45C8-A060-765CF91C85B8}"/>
              </a:ext>
            </a:extLst>
          </p:cNvPr>
          <p:cNvGrpSpPr/>
          <p:nvPr/>
        </p:nvGrpSpPr>
        <p:grpSpPr>
          <a:xfrm>
            <a:off x="2540" y="-54265"/>
            <a:ext cx="9507220" cy="6912265"/>
            <a:chOff x="2540" y="-54265"/>
            <a:chExt cx="9507220" cy="6912265"/>
          </a:xfrm>
        </p:grpSpPr>
        <p:sp>
          <p:nvSpPr>
            <p:cNvPr id="92" name="Google Shape;92;p1"/>
            <p:cNvSpPr txBox="1"/>
            <p:nvPr/>
          </p:nvSpPr>
          <p:spPr>
            <a:xfrm>
              <a:off x="262325" y="3114600"/>
              <a:ext cx="86007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000" b="0" i="0" u="none" strike="noStrike" cap="none">
                <a:solidFill>
                  <a:srgbClr val="8E7CC3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4" name="Google Shape;93;p1"/>
            <p:cNvSpPr txBox="1"/>
            <p:nvPr/>
          </p:nvSpPr>
          <p:spPr>
            <a:xfrm>
              <a:off x="405300" y="895320"/>
              <a:ext cx="8333400" cy="7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3600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Tips to Strengthen Parent – Child Bonds</a:t>
              </a:r>
              <a:endParaRPr sz="360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cxnSp>
          <p:nvCxnSpPr>
            <p:cNvPr id="16" name="Google Shape;94;p1"/>
            <p:cNvCxnSpPr/>
            <p:nvPr/>
          </p:nvCxnSpPr>
          <p:spPr>
            <a:xfrm flipV="1">
              <a:off x="729067" y="1477108"/>
              <a:ext cx="7753751" cy="11393"/>
            </a:xfrm>
            <a:prstGeom prst="straightConnector1">
              <a:avLst/>
            </a:prstGeom>
            <a:noFill/>
            <a:ln w="28575" cap="flat" cmpd="sng">
              <a:solidFill>
                <a:srgbClr val="FFD8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3" name="Google Shape;159;g92cf40c25a_0_1446"/>
            <p:cNvGrpSpPr/>
            <p:nvPr/>
          </p:nvGrpSpPr>
          <p:grpSpPr>
            <a:xfrm>
              <a:off x="522245" y="1583329"/>
              <a:ext cx="2094295" cy="1938927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42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9C348D"/>
                  </a:solidFill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43" name="Google Shape;161;g92cf40c25a_0_1446"/>
              <p:cNvSpPr txBox="1"/>
              <p:nvPr/>
            </p:nvSpPr>
            <p:spPr>
              <a:xfrm>
                <a:off x="3946740" y="1027351"/>
                <a:ext cx="1496100" cy="7029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400" b="1" dirty="0">
                    <a:solidFill>
                      <a:srgbClr val="9C348D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Show Affection </a:t>
                </a:r>
                <a:endParaRPr sz="2400" b="1" dirty="0">
                  <a:solidFill>
                    <a:srgbClr val="9C348D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grpSp>
          <p:nvGrpSpPr>
            <p:cNvPr id="24" name="Google Shape;159;g92cf40c25a_0_1446"/>
            <p:cNvGrpSpPr/>
            <p:nvPr/>
          </p:nvGrpSpPr>
          <p:grpSpPr>
            <a:xfrm>
              <a:off x="3202408" y="3966089"/>
              <a:ext cx="2148225" cy="2077260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25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9C348D"/>
                  </a:solidFill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26" name="Google Shape;161;g92cf40c25a_0_1446"/>
              <p:cNvSpPr txBox="1"/>
              <p:nvPr/>
            </p:nvSpPr>
            <p:spPr>
              <a:xfrm>
                <a:off x="3946740" y="1027351"/>
                <a:ext cx="1496100" cy="7029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800" b="1" dirty="0">
                    <a:solidFill>
                      <a:srgbClr val="9C348D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Be Mindful</a:t>
                </a:r>
                <a:endParaRPr sz="2800" b="1">
                  <a:solidFill>
                    <a:srgbClr val="9C348D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grpSp>
          <p:nvGrpSpPr>
            <p:cNvPr id="27" name="Google Shape;159;g92cf40c25a_0_1446"/>
            <p:cNvGrpSpPr/>
            <p:nvPr/>
          </p:nvGrpSpPr>
          <p:grpSpPr>
            <a:xfrm>
              <a:off x="2181997" y="3025970"/>
              <a:ext cx="1621362" cy="1558309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28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9C348D"/>
                  </a:solidFill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29" name="Google Shape;161;g92cf40c25a_0_1446"/>
              <p:cNvSpPr txBox="1"/>
              <p:nvPr/>
            </p:nvSpPr>
            <p:spPr>
              <a:xfrm>
                <a:off x="3946740" y="1027351"/>
                <a:ext cx="1496100" cy="7029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800" b="1" dirty="0">
                    <a:solidFill>
                      <a:srgbClr val="9C348D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Have 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800" b="1" dirty="0">
                    <a:solidFill>
                      <a:srgbClr val="9C348D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Fun </a:t>
                </a:r>
                <a:endParaRPr sz="2800" b="1">
                  <a:solidFill>
                    <a:srgbClr val="9C348D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grpSp>
          <p:nvGrpSpPr>
            <p:cNvPr id="30" name="Google Shape;159;g92cf40c25a_0_1446"/>
            <p:cNvGrpSpPr/>
            <p:nvPr/>
          </p:nvGrpSpPr>
          <p:grpSpPr>
            <a:xfrm>
              <a:off x="3274751" y="1572310"/>
              <a:ext cx="2003082" cy="1907109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31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9C348D"/>
                  </a:solidFill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32" name="Google Shape;161;g92cf40c25a_0_1446"/>
              <p:cNvSpPr txBox="1"/>
              <p:nvPr/>
            </p:nvSpPr>
            <p:spPr>
              <a:xfrm>
                <a:off x="3946740" y="1027351"/>
                <a:ext cx="1496100" cy="7029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800" b="1" dirty="0">
                    <a:solidFill>
                      <a:srgbClr val="9C348D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Be Direct </a:t>
                </a:r>
                <a:endParaRPr sz="2800" b="1" dirty="0">
                  <a:solidFill>
                    <a:srgbClr val="9C348D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grpSp>
          <p:nvGrpSpPr>
            <p:cNvPr id="33" name="Google Shape;159;g92cf40c25a_0_1446"/>
            <p:cNvGrpSpPr/>
            <p:nvPr/>
          </p:nvGrpSpPr>
          <p:grpSpPr>
            <a:xfrm>
              <a:off x="381570" y="3826199"/>
              <a:ext cx="2361590" cy="2240077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34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9C348D"/>
                  </a:solidFill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35" name="Google Shape;161;g92cf40c25a_0_1446"/>
              <p:cNvSpPr txBox="1"/>
              <p:nvPr/>
            </p:nvSpPr>
            <p:spPr>
              <a:xfrm>
                <a:off x="3647825" y="1160470"/>
                <a:ext cx="2014028" cy="653988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400" b="1" dirty="0">
                    <a:solidFill>
                      <a:srgbClr val="9C348D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Open various modes of </a:t>
                </a:r>
                <a:r>
                  <a:rPr lang="en-IN" sz="2200" b="1" dirty="0">
                    <a:solidFill>
                      <a:srgbClr val="9C348D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Communication </a:t>
                </a:r>
                <a:endParaRPr sz="2200" b="1" dirty="0">
                  <a:solidFill>
                    <a:srgbClr val="9C348D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sp>
          <p:nvSpPr>
            <p:cNvPr id="39" name="Google Shape;91;p1">
              <a:extLst>
                <a:ext uri="{FF2B5EF4-FFF2-40B4-BE49-F238E27FC236}">
                  <a16:creationId xmlns:a16="http://schemas.microsoft.com/office/drawing/2014/main" id="{3FF033E6-C42C-4587-9BA2-1B9F4D1438B2}"/>
                </a:ext>
              </a:extLst>
            </p:cNvPr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Tips to strengthen bonds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4DCC953-26B6-4A1B-9B14-CFF5F7414784}"/>
                </a:ext>
              </a:extLst>
            </p:cNvPr>
            <p:cNvSpPr/>
            <p:nvPr/>
          </p:nvSpPr>
          <p:spPr>
            <a:xfrm>
              <a:off x="6233160" y="6273225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  <p:pic>
          <p:nvPicPr>
            <p:cNvPr id="4" name="Google Shape;182;g92cf40c25a_0_1547">
              <a:extLst>
                <a:ext uri="{FF2B5EF4-FFF2-40B4-BE49-F238E27FC236}">
                  <a16:creationId xmlns:a16="http://schemas.microsoft.com/office/drawing/2014/main" id="{D1FC604F-8740-436A-8C6A-0E2D97DACB1A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62280" y="2670749"/>
              <a:ext cx="3300150" cy="3372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A44B9028-4850-4A0B-A682-B1CCC3D76E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2" r="15004"/>
          <a:stretch/>
        </p:blipFill>
        <p:spPr>
          <a:xfrm>
            <a:off x="45952" y="326391"/>
            <a:ext cx="1016232" cy="670362"/>
          </a:xfrm>
          <a:prstGeom prst="rect">
            <a:avLst/>
          </a:prstGeom>
        </p:spPr>
      </p:pic>
      <p:pic>
        <p:nvPicPr>
          <p:cNvPr id="45" name="Picture 44" descr="stethoscope.png">
            <a:extLst>
              <a:ext uri="{FF2B5EF4-FFF2-40B4-BE49-F238E27FC236}">
                <a16:creationId xmlns:a16="http://schemas.microsoft.com/office/drawing/2014/main" id="{D2A6BFCD-CDF4-4163-B989-ADFE87AE20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083" y="441309"/>
            <a:ext cx="290758" cy="290758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0FF82A81-7D4B-478F-8214-34961E911E6A}"/>
              </a:ext>
            </a:extLst>
          </p:cNvPr>
          <p:cNvSpPr/>
          <p:nvPr/>
        </p:nvSpPr>
        <p:spPr>
          <a:xfrm>
            <a:off x="6837841" y="371245"/>
            <a:ext cx="2306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Dr.Ajay Sharma</a:t>
            </a:r>
          </a:p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Neuro-developmental Pediatrician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968B0F5-F0F0-4BD0-A860-0D2E4D5F1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EC0C6AE-96C9-45D0-8FBA-954067F880DC}"/>
              </a:ext>
            </a:extLst>
          </p:cNvPr>
          <p:cNvGrpSpPr/>
          <p:nvPr/>
        </p:nvGrpSpPr>
        <p:grpSpPr>
          <a:xfrm>
            <a:off x="2540" y="-54265"/>
            <a:ext cx="9507220" cy="6912265"/>
            <a:chOff x="2540" y="-54265"/>
            <a:chExt cx="9507220" cy="6912265"/>
          </a:xfrm>
        </p:grpSpPr>
        <p:sp>
          <p:nvSpPr>
            <p:cNvPr id="92" name="Google Shape;92;p1"/>
            <p:cNvSpPr txBox="1"/>
            <p:nvPr/>
          </p:nvSpPr>
          <p:spPr>
            <a:xfrm>
              <a:off x="262325" y="3114600"/>
              <a:ext cx="86007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000" b="0" i="0" u="none" strike="noStrike" cap="none">
                <a:solidFill>
                  <a:srgbClr val="8E7CC3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4" name="Google Shape;93;p1"/>
            <p:cNvSpPr txBox="1"/>
            <p:nvPr/>
          </p:nvSpPr>
          <p:spPr>
            <a:xfrm>
              <a:off x="337626" y="882339"/>
              <a:ext cx="8333400" cy="7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3600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Tips to Strengthen Parent – Child Bonds</a:t>
              </a:r>
              <a:endParaRPr sz="360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cxnSp>
          <p:nvCxnSpPr>
            <p:cNvPr id="16" name="Google Shape;94;p1"/>
            <p:cNvCxnSpPr/>
            <p:nvPr/>
          </p:nvCxnSpPr>
          <p:spPr>
            <a:xfrm flipV="1">
              <a:off x="729067" y="1477108"/>
              <a:ext cx="7753751" cy="11393"/>
            </a:xfrm>
            <a:prstGeom prst="straightConnector1">
              <a:avLst/>
            </a:prstGeom>
            <a:noFill/>
            <a:ln w="28575" cap="flat" cmpd="sng">
              <a:solidFill>
                <a:srgbClr val="FFD8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3" name="Google Shape;159;g92cf40c25a_0_1446"/>
            <p:cNvGrpSpPr/>
            <p:nvPr/>
          </p:nvGrpSpPr>
          <p:grpSpPr>
            <a:xfrm>
              <a:off x="337626" y="1589649"/>
              <a:ext cx="2094295" cy="1938927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42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43" name="Google Shape;161;g92cf40c25a_0_1446"/>
              <p:cNvSpPr txBox="1"/>
              <p:nvPr/>
            </p:nvSpPr>
            <p:spPr>
              <a:xfrm>
                <a:off x="3946740" y="1027351"/>
                <a:ext cx="1496100" cy="7029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4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1. Show Affection </a:t>
                </a:r>
                <a:endParaRPr sz="2400" b="1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pic>
          <p:nvPicPr>
            <p:cNvPr id="30" name="Google Shape;194;g92cf40c25a_0_156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682154" y="1997614"/>
              <a:ext cx="2070302" cy="344047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3" name="Google Shape;193;g92cf40c25a_0_1563"/>
            <p:cNvSpPr txBox="1"/>
            <p:nvPr/>
          </p:nvSpPr>
          <p:spPr>
            <a:xfrm>
              <a:off x="2053882" y="1787856"/>
              <a:ext cx="4529798" cy="39679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914400" lvl="1" indent="-37465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Arial" pitchFamily="34" charset="0"/>
                <a:buChar char="•"/>
              </a:pPr>
              <a:r>
                <a:rPr lang="en-IN" sz="24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Hug and cuddle </a:t>
              </a:r>
              <a:r>
                <a:rPr lang="en-IN" sz="24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your child.</a:t>
              </a:r>
            </a:p>
            <a:p>
              <a:pPr marL="914400" lvl="1" indent="-374650" algn="l" rtl="0">
                <a:spcBef>
                  <a:spcPts val="0"/>
                </a:spcBef>
                <a:spcAft>
                  <a:spcPts val="0"/>
                </a:spcAft>
                <a:buSzPts val="2300"/>
              </a:pPr>
              <a:endParaRPr sz="24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914400" lvl="1" indent="-37465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Arial" pitchFamily="34" charset="0"/>
                <a:buChar char="•"/>
              </a:pPr>
              <a:r>
                <a:rPr lang="en-IN" sz="24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 </a:t>
              </a:r>
              <a:r>
                <a:rPr lang="en-IN" sz="24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pat on the back </a:t>
              </a:r>
              <a:r>
                <a:rPr lang="en-IN" sz="24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for a job well done goes a long way.</a:t>
              </a:r>
            </a:p>
            <a:p>
              <a:pPr marL="914400" lvl="1" indent="-374650" algn="l" rtl="0">
                <a:spcBef>
                  <a:spcPts val="0"/>
                </a:spcBef>
                <a:spcAft>
                  <a:spcPts val="0"/>
                </a:spcAft>
                <a:buSzPts val="2300"/>
              </a:pPr>
              <a:endParaRPr sz="24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914400" lvl="1" indent="-37465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Arial" pitchFamily="34" charset="0"/>
                <a:buChar char="•"/>
              </a:pPr>
              <a:r>
                <a:rPr lang="en-IN" sz="2400" b="1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Smile </a:t>
              </a:r>
              <a:r>
                <a:rPr lang="en-IN" sz="2400" dirty="0"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at your child when they are enthusiastic or showing you something of importance to them. </a:t>
              </a:r>
              <a:endParaRPr sz="2400" dirty="0"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74DD4CA-A513-4EC7-9EBB-74ED2B12BE7B}"/>
                </a:ext>
              </a:extLst>
            </p:cNvPr>
            <p:cNvSpPr/>
            <p:nvPr/>
          </p:nvSpPr>
          <p:spPr>
            <a:xfrm>
              <a:off x="6233160" y="6273225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E45ECBE1-5131-48F4-AD6B-D69EA857F076}"/>
                </a:ext>
              </a:extLst>
            </p:cNvPr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Tips to strengthen bonds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31C6EDE0-2472-49D8-976A-D45C0F09F6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2" r="15004"/>
          <a:stretch/>
        </p:blipFill>
        <p:spPr>
          <a:xfrm>
            <a:off x="45952" y="326391"/>
            <a:ext cx="1016232" cy="670362"/>
          </a:xfrm>
          <a:prstGeom prst="rect">
            <a:avLst/>
          </a:prstGeom>
        </p:spPr>
      </p:pic>
      <p:pic>
        <p:nvPicPr>
          <p:cNvPr id="18" name="Picture 17" descr="stethoscope.png">
            <a:extLst>
              <a:ext uri="{FF2B5EF4-FFF2-40B4-BE49-F238E27FC236}">
                <a16:creationId xmlns:a16="http://schemas.microsoft.com/office/drawing/2014/main" id="{9CBB0A45-8670-4B55-9102-6A1637F19B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083" y="441309"/>
            <a:ext cx="290758" cy="29075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E9851515-0BE0-4F9E-A2AD-45E2E6D11429}"/>
              </a:ext>
            </a:extLst>
          </p:cNvPr>
          <p:cNvSpPr/>
          <p:nvPr/>
        </p:nvSpPr>
        <p:spPr>
          <a:xfrm>
            <a:off x="6837841" y="371245"/>
            <a:ext cx="2306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Dr.Ajay Sharma</a:t>
            </a:r>
          </a:p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Neuro-developmental Pediatrician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755542F-628E-496B-8B0B-BCE8292392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D1853E6-D10B-4723-8AD2-F4CE8CD13356}"/>
              </a:ext>
            </a:extLst>
          </p:cNvPr>
          <p:cNvGrpSpPr/>
          <p:nvPr/>
        </p:nvGrpSpPr>
        <p:grpSpPr>
          <a:xfrm>
            <a:off x="2540" y="-54265"/>
            <a:ext cx="9507220" cy="6912265"/>
            <a:chOff x="2540" y="-54265"/>
            <a:chExt cx="9507220" cy="6912265"/>
          </a:xfrm>
        </p:grpSpPr>
        <p:pic>
          <p:nvPicPr>
            <p:cNvPr id="10242" name="Picture 2" descr="Father's day with dad and daughter Free Vecto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457937" y="1693545"/>
              <a:ext cx="3470910" cy="3470910"/>
            </a:xfrm>
            <a:prstGeom prst="rect">
              <a:avLst/>
            </a:prstGeom>
            <a:noFill/>
          </p:spPr>
        </p:pic>
        <p:sp>
          <p:nvSpPr>
            <p:cNvPr id="14" name="Google Shape;93;p1"/>
            <p:cNvSpPr txBox="1"/>
            <p:nvPr/>
          </p:nvSpPr>
          <p:spPr>
            <a:xfrm>
              <a:off x="337626" y="845538"/>
              <a:ext cx="8333400" cy="7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3600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Tips to Strengthen Parent – Child Bonds</a:t>
              </a:r>
              <a:endParaRPr sz="360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cxnSp>
          <p:nvCxnSpPr>
            <p:cNvPr id="16" name="Google Shape;94;p1"/>
            <p:cNvCxnSpPr/>
            <p:nvPr/>
          </p:nvCxnSpPr>
          <p:spPr>
            <a:xfrm flipV="1">
              <a:off x="729067" y="1477108"/>
              <a:ext cx="7753751" cy="11393"/>
            </a:xfrm>
            <a:prstGeom prst="straightConnector1">
              <a:avLst/>
            </a:prstGeom>
            <a:noFill/>
            <a:ln w="28575" cap="flat" cmpd="sng">
              <a:solidFill>
                <a:srgbClr val="FFD8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3" name="Google Shape;159;g92cf40c25a_0_1446"/>
            <p:cNvGrpSpPr/>
            <p:nvPr/>
          </p:nvGrpSpPr>
          <p:grpSpPr>
            <a:xfrm>
              <a:off x="337626" y="1589649"/>
              <a:ext cx="2094295" cy="1938927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42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43" name="Google Shape;161;g92cf40c25a_0_1446"/>
              <p:cNvSpPr txBox="1"/>
              <p:nvPr/>
            </p:nvSpPr>
            <p:spPr>
              <a:xfrm>
                <a:off x="3946740" y="1027351"/>
                <a:ext cx="1496100" cy="7029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4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2. Have Fun </a:t>
                </a:r>
                <a:endParaRPr sz="2400" b="1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sp>
          <p:nvSpPr>
            <p:cNvPr id="33" name="Google Shape;193;g92cf40c25a_0_1563"/>
            <p:cNvSpPr txBox="1"/>
            <p:nvPr/>
          </p:nvSpPr>
          <p:spPr>
            <a:xfrm>
              <a:off x="1786650" y="1488501"/>
              <a:ext cx="4895849" cy="42907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4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Plan fun </a:t>
              </a:r>
              <a:r>
                <a:rPr lang="en-IN" sz="24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activities</a:t>
              </a:r>
              <a:r>
                <a:rPr lang="en-IN" sz="24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for  together.</a:t>
              </a:r>
            </a:p>
            <a:p>
              <a:pPr marL="768350" lvl="0">
                <a:lnSpc>
                  <a:spcPct val="115000"/>
                </a:lnSpc>
                <a:buClr>
                  <a:schemeClr val="dk1"/>
                </a:buClr>
                <a:buSzPts val="2300"/>
              </a:pPr>
              <a:endParaRPr lang="en-IN" sz="2400" dirty="0">
                <a:solidFill>
                  <a:schemeClr val="dk1"/>
                </a:solidFill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4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Play is an easy &amp; fun </a:t>
              </a:r>
            </a:p>
            <a:p>
              <a:pPr marL="768350" lvl="0">
                <a:lnSpc>
                  <a:spcPct val="115000"/>
                </a:lnSpc>
                <a:buClr>
                  <a:schemeClr val="dk1"/>
                </a:buClr>
                <a:buSzPts val="2300"/>
              </a:pPr>
              <a:r>
                <a:rPr lang="en-IN" sz="24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     way to bond.</a:t>
              </a:r>
            </a:p>
            <a:p>
              <a:pPr marL="768350" lvl="0">
                <a:lnSpc>
                  <a:spcPct val="115000"/>
                </a:lnSpc>
                <a:buClr>
                  <a:schemeClr val="dk1"/>
                </a:buClr>
                <a:buSzPts val="2300"/>
              </a:pPr>
              <a:endParaRPr lang="en-IN" sz="2400" dirty="0">
                <a:solidFill>
                  <a:schemeClr val="dk1"/>
                </a:solidFill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4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Make reading a book fun with gestures.</a:t>
              </a: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endParaRPr lang="en-IN" sz="2400" dirty="0">
                <a:solidFill>
                  <a:schemeClr val="dk1"/>
                </a:solidFill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4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Do puzzles or sing rhymes together.</a:t>
              </a:r>
              <a:endParaRPr sz="23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 dirty="0">
                <a:latin typeface="Candara" panose="020E0502030303020204" pitchFamily="34" charset="0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B3B2046-A089-497C-AC06-9C1C9EFA5391}"/>
                </a:ext>
              </a:extLst>
            </p:cNvPr>
            <p:cNvSpPr/>
            <p:nvPr/>
          </p:nvSpPr>
          <p:spPr>
            <a:xfrm>
              <a:off x="6233160" y="6273225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B5354E12-7C84-4CFB-9A0D-E947060C5BF0}"/>
                </a:ext>
              </a:extLst>
            </p:cNvPr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Tips to strengthen bonds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68AEA8AF-CBE7-447B-B30F-8357376E68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2" r="15004"/>
          <a:stretch/>
        </p:blipFill>
        <p:spPr>
          <a:xfrm>
            <a:off x="45952" y="326391"/>
            <a:ext cx="1016232" cy="670362"/>
          </a:xfrm>
          <a:prstGeom prst="rect">
            <a:avLst/>
          </a:prstGeom>
        </p:spPr>
      </p:pic>
      <p:pic>
        <p:nvPicPr>
          <p:cNvPr id="17" name="Picture 16" descr="stethoscope.png">
            <a:extLst>
              <a:ext uri="{FF2B5EF4-FFF2-40B4-BE49-F238E27FC236}">
                <a16:creationId xmlns:a16="http://schemas.microsoft.com/office/drawing/2014/main" id="{84395E10-DDA6-4001-98DC-53B8979D5F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083" y="441309"/>
            <a:ext cx="290758" cy="29075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ADC9B65-9DCD-470D-9ED9-52298205DF6D}"/>
              </a:ext>
            </a:extLst>
          </p:cNvPr>
          <p:cNvSpPr/>
          <p:nvPr/>
        </p:nvSpPr>
        <p:spPr>
          <a:xfrm>
            <a:off x="6837841" y="371245"/>
            <a:ext cx="2306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Dr.Ajay Sharma</a:t>
            </a:r>
          </a:p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Neuro-developmental Pediatrician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A8E5F12-EC21-42B6-B0D1-32FA98161D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44879F8-2E65-4956-A2C4-EB80D2400A2F}"/>
              </a:ext>
            </a:extLst>
          </p:cNvPr>
          <p:cNvGrpSpPr/>
          <p:nvPr/>
        </p:nvGrpSpPr>
        <p:grpSpPr>
          <a:xfrm>
            <a:off x="2540" y="-54265"/>
            <a:ext cx="9507220" cy="6912265"/>
            <a:chOff x="2540" y="-54265"/>
            <a:chExt cx="9507220" cy="6912265"/>
          </a:xfrm>
        </p:grpSpPr>
        <p:pic>
          <p:nvPicPr>
            <p:cNvPr id="39938" name="Picture 2" descr="Depressed mother and little son Free Vecto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01060" y="2682662"/>
              <a:ext cx="3614176" cy="3614176"/>
            </a:xfrm>
            <a:prstGeom prst="rect">
              <a:avLst/>
            </a:prstGeom>
            <a:noFill/>
          </p:spPr>
        </p:pic>
        <p:sp>
          <p:nvSpPr>
            <p:cNvPr id="92" name="Google Shape;92;p1"/>
            <p:cNvSpPr txBox="1"/>
            <p:nvPr/>
          </p:nvSpPr>
          <p:spPr>
            <a:xfrm>
              <a:off x="262325" y="3114600"/>
              <a:ext cx="86007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000" b="0" i="0" u="none" strike="noStrike" cap="none">
                <a:solidFill>
                  <a:srgbClr val="8E7CC3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4" name="Google Shape;93;p1"/>
            <p:cNvSpPr txBox="1"/>
            <p:nvPr/>
          </p:nvSpPr>
          <p:spPr>
            <a:xfrm>
              <a:off x="395975" y="846753"/>
              <a:ext cx="8333400" cy="7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3600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Tips to Strengthen Parent – Child Bonds</a:t>
              </a:r>
              <a:endParaRPr sz="360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cxnSp>
          <p:nvCxnSpPr>
            <p:cNvPr id="16" name="Google Shape;94;p1"/>
            <p:cNvCxnSpPr/>
            <p:nvPr/>
          </p:nvCxnSpPr>
          <p:spPr>
            <a:xfrm flipV="1">
              <a:off x="729067" y="1477108"/>
              <a:ext cx="7753751" cy="11393"/>
            </a:xfrm>
            <a:prstGeom prst="straightConnector1">
              <a:avLst/>
            </a:prstGeom>
            <a:noFill/>
            <a:ln w="28575" cap="flat" cmpd="sng">
              <a:solidFill>
                <a:srgbClr val="FFD8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3" name="Google Shape;159;g92cf40c25a_0_1446"/>
            <p:cNvGrpSpPr/>
            <p:nvPr/>
          </p:nvGrpSpPr>
          <p:grpSpPr>
            <a:xfrm>
              <a:off x="168605" y="1692429"/>
              <a:ext cx="2094295" cy="1938927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42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43" name="Google Shape;161;g92cf40c25a_0_1446"/>
              <p:cNvSpPr txBox="1"/>
              <p:nvPr/>
            </p:nvSpPr>
            <p:spPr>
              <a:xfrm>
                <a:off x="3669971" y="1090213"/>
                <a:ext cx="2022359" cy="7029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0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3. Open Communication</a:t>
                </a:r>
                <a:endParaRPr sz="2000" b="1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sp>
          <p:nvSpPr>
            <p:cNvPr id="33" name="Google Shape;193;g92cf40c25a_0_1563"/>
            <p:cNvSpPr txBox="1"/>
            <p:nvPr/>
          </p:nvSpPr>
          <p:spPr>
            <a:xfrm>
              <a:off x="2195127" y="1762626"/>
              <a:ext cx="4473527" cy="4050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914400" lvl="1" indent="-37465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Arial" pitchFamily="34" charset="0"/>
                <a:buChar char="•"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329439" y="1673295"/>
              <a:ext cx="5438174" cy="4530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Actively </a:t>
              </a: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listen</a:t>
              </a: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to your child</a:t>
              </a: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endParaRPr lang="en-IN" sz="2100" dirty="0">
                <a:solidFill>
                  <a:schemeClr val="dk1"/>
                </a:solidFill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Talk in </a:t>
              </a: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short</a:t>
              </a: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and </a:t>
              </a: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clear</a:t>
              </a: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</a:t>
              </a: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sentences</a:t>
              </a:r>
            </a:p>
            <a:p>
              <a:pPr marL="768350" lvl="0">
                <a:lnSpc>
                  <a:spcPct val="115000"/>
                </a:lnSpc>
                <a:buClr>
                  <a:schemeClr val="dk1"/>
                </a:buClr>
                <a:buSzPts val="2300"/>
              </a:pPr>
              <a:endParaRPr lang="en-IN" sz="2100" b="1" dirty="0">
                <a:solidFill>
                  <a:schemeClr val="dk1"/>
                </a:solidFill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Explain</a:t>
              </a: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your feelings</a:t>
              </a:r>
            </a:p>
            <a:p>
              <a:pPr marL="768350" lvl="0">
                <a:lnSpc>
                  <a:spcPct val="115000"/>
                </a:lnSpc>
                <a:buClr>
                  <a:schemeClr val="dk1"/>
                </a:buClr>
                <a:buSzPts val="2300"/>
              </a:pPr>
              <a:endParaRPr lang="en-IN" sz="2100" dirty="0">
                <a:solidFill>
                  <a:schemeClr val="dk1"/>
                </a:solidFill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Use every opportunity to </a:t>
              </a:r>
              <a:r>
                <a:rPr lang="en-IN" sz="2100" b="1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engage</a:t>
              </a: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them in conversation.</a:t>
              </a:r>
            </a:p>
            <a:p>
              <a:pPr marL="768350" lvl="0">
                <a:lnSpc>
                  <a:spcPct val="115000"/>
                </a:lnSpc>
                <a:buClr>
                  <a:schemeClr val="dk1"/>
                </a:buClr>
                <a:buSzPts val="2300"/>
              </a:pP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</a:t>
              </a: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When planning activities, </a:t>
              </a:r>
              <a:r>
                <a:rPr lang="en-IN" sz="2100" b="1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ask them about what they would want to do </a:t>
              </a: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rather than enforcing your choice.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109148D-5419-4C86-8632-938A5439DBBD}"/>
                </a:ext>
              </a:extLst>
            </p:cNvPr>
            <p:cNvSpPr/>
            <p:nvPr/>
          </p:nvSpPr>
          <p:spPr>
            <a:xfrm>
              <a:off x="6233160" y="6273225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50A74164-4CDF-4B0E-8B01-07C8F32663C8}"/>
                </a:ext>
              </a:extLst>
            </p:cNvPr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Tips to strengthen bonds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3D88919A-CA95-4B9F-AA73-E4A50FAD53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2" r="15004"/>
          <a:stretch/>
        </p:blipFill>
        <p:spPr>
          <a:xfrm>
            <a:off x="45952" y="326391"/>
            <a:ext cx="1016232" cy="670362"/>
          </a:xfrm>
          <a:prstGeom prst="rect">
            <a:avLst/>
          </a:prstGeom>
        </p:spPr>
      </p:pic>
      <p:pic>
        <p:nvPicPr>
          <p:cNvPr id="20" name="Picture 19" descr="stethoscope.png">
            <a:extLst>
              <a:ext uri="{FF2B5EF4-FFF2-40B4-BE49-F238E27FC236}">
                <a16:creationId xmlns:a16="http://schemas.microsoft.com/office/drawing/2014/main" id="{EB42F835-792F-4E60-8BEB-1DB947A715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083" y="441309"/>
            <a:ext cx="290758" cy="290758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6F901CE-6987-493D-8DAF-E701449CCCE7}"/>
              </a:ext>
            </a:extLst>
          </p:cNvPr>
          <p:cNvSpPr/>
          <p:nvPr/>
        </p:nvSpPr>
        <p:spPr>
          <a:xfrm>
            <a:off x="6837841" y="371245"/>
            <a:ext cx="2306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Dr.Ajay Sharma</a:t>
            </a:r>
          </a:p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Neuro-developmental Pediatrician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A3B73CD-5417-4E0F-8D19-CDD1CAA4E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D043C7A-19CD-4A58-86EB-403724E54C56}"/>
              </a:ext>
            </a:extLst>
          </p:cNvPr>
          <p:cNvGrpSpPr/>
          <p:nvPr/>
        </p:nvGrpSpPr>
        <p:grpSpPr>
          <a:xfrm>
            <a:off x="2540" y="-54265"/>
            <a:ext cx="9507220" cy="6912265"/>
            <a:chOff x="2540" y="-54265"/>
            <a:chExt cx="9507220" cy="6912265"/>
          </a:xfrm>
        </p:grpSpPr>
        <p:pic>
          <p:nvPicPr>
            <p:cNvPr id="18" name="Google Shape;230;g92cf40c25a_0_1605"/>
            <p:cNvPicPr preferRelativeResize="0"/>
            <p:nvPr/>
          </p:nvPicPr>
          <p:blipFill rotWithShape="1">
            <a:blip r:embed="rId3">
              <a:alphaModFix/>
            </a:blip>
            <a:srcRect r="19555"/>
            <a:stretch/>
          </p:blipFill>
          <p:spPr>
            <a:xfrm>
              <a:off x="1533377" y="3291840"/>
              <a:ext cx="3657979" cy="287866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"/>
            <p:cNvSpPr txBox="1"/>
            <p:nvPr/>
          </p:nvSpPr>
          <p:spPr>
            <a:xfrm>
              <a:off x="262325" y="3114600"/>
              <a:ext cx="86007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000" b="0" i="0" u="none" strike="noStrike" cap="none">
                <a:solidFill>
                  <a:srgbClr val="8E7CC3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4" name="Google Shape;93;p1"/>
            <p:cNvSpPr txBox="1"/>
            <p:nvPr/>
          </p:nvSpPr>
          <p:spPr>
            <a:xfrm>
              <a:off x="405300" y="873039"/>
              <a:ext cx="8333400" cy="7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3600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Tips to Strengthen Parent – Child Bonds</a:t>
              </a:r>
              <a:endParaRPr sz="360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cxnSp>
          <p:nvCxnSpPr>
            <p:cNvPr id="16" name="Google Shape;94;p1"/>
            <p:cNvCxnSpPr/>
            <p:nvPr/>
          </p:nvCxnSpPr>
          <p:spPr>
            <a:xfrm flipV="1">
              <a:off x="729067" y="1477108"/>
              <a:ext cx="7753751" cy="11393"/>
            </a:xfrm>
            <a:prstGeom prst="straightConnector1">
              <a:avLst/>
            </a:prstGeom>
            <a:noFill/>
            <a:ln w="28575" cap="flat" cmpd="sng">
              <a:solidFill>
                <a:srgbClr val="FFD8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3" name="Google Shape;159;g92cf40c25a_0_1446"/>
            <p:cNvGrpSpPr/>
            <p:nvPr/>
          </p:nvGrpSpPr>
          <p:grpSpPr>
            <a:xfrm>
              <a:off x="337626" y="1589649"/>
              <a:ext cx="2094295" cy="1938927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42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43" name="Google Shape;161;g92cf40c25a_0_1446"/>
              <p:cNvSpPr txBox="1"/>
              <p:nvPr/>
            </p:nvSpPr>
            <p:spPr>
              <a:xfrm>
                <a:off x="3669971" y="1090213"/>
                <a:ext cx="2022359" cy="7029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4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4. Be Direct While Disciplining</a:t>
                </a:r>
                <a:endParaRPr sz="2400" b="1" dirty="0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sp>
          <p:nvSpPr>
            <p:cNvPr id="33" name="Google Shape;193;g92cf40c25a_0_1563"/>
            <p:cNvSpPr txBox="1"/>
            <p:nvPr/>
          </p:nvSpPr>
          <p:spPr>
            <a:xfrm>
              <a:off x="1828795" y="1830060"/>
              <a:ext cx="4473527" cy="4050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914400" lvl="1" indent="-37465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Arial" pitchFamily="34" charset="0"/>
                <a:buChar char="•"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345756" y="1804101"/>
              <a:ext cx="4460618" cy="43147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4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Be clear about what the child did wrong when you correct them.</a:t>
              </a:r>
            </a:p>
            <a:p>
              <a:pPr marL="768350" lvl="0">
                <a:lnSpc>
                  <a:spcPct val="115000"/>
                </a:lnSpc>
                <a:buClr>
                  <a:schemeClr val="dk1"/>
                </a:buClr>
                <a:buSzPts val="2300"/>
              </a:pPr>
              <a:endParaRPr lang="en-IN" sz="2400" dirty="0">
                <a:solidFill>
                  <a:schemeClr val="dk1"/>
                </a:solidFill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4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Have fixed ground rules and make sure your you condition them to learn what is appropriate and what is not. </a:t>
              </a: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endParaRPr lang="en-IN" sz="2400" dirty="0">
                <a:solidFill>
                  <a:schemeClr val="dk1"/>
                </a:solidFill>
                <a:highlight>
                  <a:srgbClr val="FFFFFF"/>
                </a:highlight>
                <a:latin typeface="Candara" panose="020E0502030303020204" pitchFamily="34" charset="0"/>
                <a:cs typeface="Times New Roman" pitchFamily="18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7AEDCB1-1781-47D1-80B3-4F468A2764F7}"/>
                </a:ext>
              </a:extLst>
            </p:cNvPr>
            <p:cNvSpPr/>
            <p:nvPr/>
          </p:nvSpPr>
          <p:spPr>
            <a:xfrm>
              <a:off x="6233160" y="6273225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72E843E7-4A12-4C88-959F-764D704FD200}"/>
                </a:ext>
              </a:extLst>
            </p:cNvPr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Tips to strengthen bonds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0D6D34B-A922-4FE6-831C-9913B94F7C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2" r="15004"/>
          <a:stretch/>
        </p:blipFill>
        <p:spPr>
          <a:xfrm>
            <a:off x="45952" y="326391"/>
            <a:ext cx="1016232" cy="670362"/>
          </a:xfrm>
          <a:prstGeom prst="rect">
            <a:avLst/>
          </a:prstGeom>
        </p:spPr>
      </p:pic>
      <p:pic>
        <p:nvPicPr>
          <p:cNvPr id="20" name="Picture 19" descr="stethoscope.png">
            <a:extLst>
              <a:ext uri="{FF2B5EF4-FFF2-40B4-BE49-F238E27FC236}">
                <a16:creationId xmlns:a16="http://schemas.microsoft.com/office/drawing/2014/main" id="{DC41D210-402F-4B89-8231-B7CC3A9138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083" y="441309"/>
            <a:ext cx="290758" cy="29075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59F1B4F-EB2B-4F53-875C-39BD7AD56BE0}"/>
              </a:ext>
            </a:extLst>
          </p:cNvPr>
          <p:cNvSpPr/>
          <p:nvPr/>
        </p:nvSpPr>
        <p:spPr>
          <a:xfrm>
            <a:off x="6837841" y="371245"/>
            <a:ext cx="2306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Dr.Ajay Sharma</a:t>
            </a:r>
          </a:p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Neuro-developmental Pediatrician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CE18401-27C7-4844-BABE-3B6D1023F2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D1C980F-6D87-4216-83F5-86FDAC535D92}"/>
              </a:ext>
            </a:extLst>
          </p:cNvPr>
          <p:cNvGrpSpPr/>
          <p:nvPr/>
        </p:nvGrpSpPr>
        <p:grpSpPr>
          <a:xfrm>
            <a:off x="16905" y="15536"/>
            <a:ext cx="9492855" cy="6842464"/>
            <a:chOff x="16905" y="15536"/>
            <a:chExt cx="9492855" cy="6842464"/>
          </a:xfrm>
        </p:grpSpPr>
        <p:sp>
          <p:nvSpPr>
            <p:cNvPr id="92" name="Google Shape;92;p1"/>
            <p:cNvSpPr txBox="1"/>
            <p:nvPr/>
          </p:nvSpPr>
          <p:spPr>
            <a:xfrm>
              <a:off x="262325" y="3114600"/>
              <a:ext cx="8600700" cy="62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00"/>
                <a:buFont typeface="Arial"/>
                <a:buNone/>
              </a:pPr>
              <a:endParaRPr sz="3000" b="0" i="0" u="none" strike="noStrike" cap="none">
                <a:solidFill>
                  <a:srgbClr val="8E7CC3"/>
                </a:solidFill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4" name="Google Shape;93;p1"/>
            <p:cNvSpPr txBox="1"/>
            <p:nvPr/>
          </p:nvSpPr>
          <p:spPr>
            <a:xfrm>
              <a:off x="439242" y="890702"/>
              <a:ext cx="8333400" cy="70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r>
                <a:rPr lang="en-IN" sz="3600" dirty="0">
                  <a:solidFill>
                    <a:schemeClr val="dk1"/>
                  </a:solidFill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Tips to Strengthen Parent – Child Bonds</a:t>
              </a:r>
              <a:endParaRPr sz="3600" i="0" u="none" strike="noStrike" cap="none" dirty="0">
                <a:solidFill>
                  <a:schemeClr val="dk1"/>
                </a:solidFill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</p:txBody>
        </p:sp>
        <p:cxnSp>
          <p:nvCxnSpPr>
            <p:cNvPr id="16" name="Google Shape;94;p1"/>
            <p:cNvCxnSpPr/>
            <p:nvPr/>
          </p:nvCxnSpPr>
          <p:spPr>
            <a:xfrm flipV="1">
              <a:off x="729067" y="1477108"/>
              <a:ext cx="7753751" cy="11393"/>
            </a:xfrm>
            <a:prstGeom prst="straightConnector1">
              <a:avLst/>
            </a:prstGeom>
            <a:noFill/>
            <a:ln w="28575" cap="flat" cmpd="sng">
              <a:solidFill>
                <a:srgbClr val="FFD80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3" name="Google Shape;159;g92cf40c25a_0_1446"/>
            <p:cNvGrpSpPr/>
            <p:nvPr/>
          </p:nvGrpSpPr>
          <p:grpSpPr>
            <a:xfrm>
              <a:off x="337626" y="1589649"/>
              <a:ext cx="2094295" cy="1938927"/>
              <a:chOff x="3611776" y="414352"/>
              <a:chExt cx="2166000" cy="2166000"/>
            </a:xfrm>
            <a:solidFill>
              <a:schemeClr val="accent4">
                <a:lumMod val="60000"/>
                <a:lumOff val="40000"/>
              </a:schemeClr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grpSpPr>
          <p:sp>
            <p:nvSpPr>
              <p:cNvPr id="42" name="Google Shape;160;g92cf40c25a_0_1446"/>
              <p:cNvSpPr/>
              <p:nvPr/>
            </p:nvSpPr>
            <p:spPr>
              <a:xfrm>
                <a:off x="3611776" y="414352"/>
                <a:ext cx="2166000" cy="216600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latin typeface="Candara" panose="020E0502030303020204" pitchFamily="34" charset="0"/>
                  <a:cs typeface="Times New Roman" pitchFamily="18" charset="0"/>
                </a:endParaRPr>
              </a:p>
            </p:txBody>
          </p:sp>
          <p:sp>
            <p:nvSpPr>
              <p:cNvPr id="43" name="Google Shape;161;g92cf40c25a_0_1446"/>
              <p:cNvSpPr txBox="1"/>
              <p:nvPr/>
            </p:nvSpPr>
            <p:spPr>
              <a:xfrm>
                <a:off x="3669971" y="1090213"/>
                <a:ext cx="2022359" cy="7029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IN" sz="2400" b="1" dirty="0">
                    <a:solidFill>
                      <a:schemeClr val="tx1"/>
                    </a:solidFill>
                    <a:latin typeface="Candara" panose="020E0502030303020204" pitchFamily="34" charset="0"/>
                    <a:ea typeface="Roboto"/>
                    <a:cs typeface="Times New Roman" pitchFamily="18" charset="0"/>
                    <a:sym typeface="Roboto"/>
                  </a:rPr>
                  <a:t>5. Be Mindful Of Your Own Behaviour</a:t>
                </a:r>
                <a:endParaRPr sz="2400" b="1">
                  <a:solidFill>
                    <a:schemeClr val="tx1"/>
                  </a:solidFill>
                  <a:latin typeface="Candara" panose="020E0502030303020204" pitchFamily="34" charset="0"/>
                  <a:ea typeface="Roboto"/>
                  <a:cs typeface="Times New Roman" pitchFamily="18" charset="0"/>
                  <a:sym typeface="Roboto"/>
                </a:endParaRPr>
              </a:p>
            </p:txBody>
          </p:sp>
        </p:grpSp>
        <p:sp>
          <p:nvSpPr>
            <p:cNvPr id="33" name="Google Shape;193;g92cf40c25a_0_1563"/>
            <p:cNvSpPr txBox="1"/>
            <p:nvPr/>
          </p:nvSpPr>
          <p:spPr>
            <a:xfrm>
              <a:off x="1828795" y="1830060"/>
              <a:ext cx="4473527" cy="40502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914400" lvl="1" indent="-374650" algn="l" rtl="0">
                <a:spcBef>
                  <a:spcPts val="0"/>
                </a:spcBef>
                <a:spcAft>
                  <a:spcPts val="0"/>
                </a:spcAft>
                <a:buSzPts val="2300"/>
                <a:buFont typeface="Arial" pitchFamily="34" charset="0"/>
                <a:buChar char="•"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300"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271931" y="1724071"/>
              <a:ext cx="6534443" cy="45302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Avoid</a:t>
              </a: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</a:t>
              </a: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harsh</a:t>
              </a: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or hostile </a:t>
              </a: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remarks</a:t>
              </a: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</a:t>
              </a:r>
            </a:p>
            <a:p>
              <a:pPr marL="768350" lvl="0">
                <a:lnSpc>
                  <a:spcPct val="115000"/>
                </a:lnSpc>
                <a:buClr>
                  <a:schemeClr val="dk1"/>
                </a:buClr>
                <a:buSzPts val="2300"/>
              </a:pPr>
              <a:endParaRPr lang="en-IN" sz="2100" dirty="0">
                <a:solidFill>
                  <a:schemeClr val="dk1"/>
                </a:solidFill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Do </a:t>
              </a: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not end conversations</a:t>
              </a: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when you </a:t>
              </a: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both</a:t>
              </a:r>
              <a:r>
                <a:rPr lang="en-IN" sz="2100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are </a:t>
              </a:r>
              <a:r>
                <a:rPr lang="en-IN" sz="2100" b="1" dirty="0">
                  <a:solidFill>
                    <a:schemeClr val="dk1"/>
                  </a:solidFill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still angry </a:t>
              </a:r>
            </a:p>
            <a:p>
              <a:pPr marL="768350" lvl="0">
                <a:lnSpc>
                  <a:spcPct val="115000"/>
                </a:lnSpc>
                <a:buClr>
                  <a:schemeClr val="dk1"/>
                </a:buClr>
                <a:buSzPts val="2300"/>
              </a:pPr>
              <a:endParaRPr lang="en-IN" sz="2100" b="1" dirty="0">
                <a:solidFill>
                  <a:srgbClr val="FF0000"/>
                </a:solidFill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SzPts val="2300"/>
                <a:buFont typeface="Arial" pitchFamily="34" charset="0"/>
                <a:buChar char="•"/>
              </a:pP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Do </a:t>
              </a:r>
              <a:r>
                <a:rPr lang="en-IN" sz="2100" b="1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not engage</a:t>
              </a: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in any </a:t>
              </a:r>
              <a:r>
                <a:rPr lang="en-IN" sz="2100" b="1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violent behaviours</a:t>
              </a:r>
            </a:p>
            <a:p>
              <a:pPr marL="768350" lvl="0">
                <a:lnSpc>
                  <a:spcPct val="115000"/>
                </a:lnSpc>
                <a:buSzPts val="2300"/>
              </a:pPr>
              <a:endParaRPr lang="en-IN" sz="2100" b="1" dirty="0"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Do </a:t>
              </a:r>
              <a:r>
                <a:rPr lang="en-IN" sz="2100" b="1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not threaten to self harm </a:t>
              </a: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or leave while blaming the child. </a:t>
              </a:r>
            </a:p>
            <a:p>
              <a:pPr marL="768350" lvl="0">
                <a:lnSpc>
                  <a:spcPct val="115000"/>
                </a:lnSpc>
                <a:buClr>
                  <a:schemeClr val="dk1"/>
                </a:buClr>
                <a:buSzPts val="2300"/>
              </a:pPr>
              <a:endParaRPr lang="en-IN" sz="2100" dirty="0">
                <a:highlight>
                  <a:srgbClr val="FFFFFF"/>
                </a:highlight>
                <a:latin typeface="Candara" panose="020E0502030303020204" pitchFamily="34" charset="0"/>
                <a:ea typeface="Cambria"/>
                <a:cs typeface="Times New Roman" pitchFamily="18" charset="0"/>
                <a:sym typeface="Cambria"/>
              </a:endParaRPr>
            </a:p>
            <a:p>
              <a:pPr marL="1143000" lvl="0" indent="-374650">
                <a:lnSpc>
                  <a:spcPct val="115000"/>
                </a:lnSpc>
                <a:buClr>
                  <a:schemeClr val="dk1"/>
                </a:buClr>
                <a:buSzPts val="2300"/>
                <a:buFont typeface="Arial" pitchFamily="34" charset="0"/>
                <a:buChar char="•"/>
              </a:pP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Do </a:t>
              </a:r>
              <a:r>
                <a:rPr lang="en-IN" sz="2100" b="1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not allow</a:t>
              </a: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your </a:t>
              </a:r>
              <a:r>
                <a:rPr lang="en-IN" sz="2100" b="1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relationship problems impact</a:t>
              </a: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 your relationship with the </a:t>
              </a:r>
              <a:r>
                <a:rPr lang="en-IN" sz="2100" b="1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child</a:t>
              </a:r>
              <a:r>
                <a:rPr lang="en-IN" sz="2100" dirty="0">
                  <a:highlight>
                    <a:srgbClr val="FFFFFF"/>
                  </a:highlight>
                  <a:latin typeface="Candara" panose="020E0502030303020204" pitchFamily="34" charset="0"/>
                  <a:ea typeface="Cambria"/>
                  <a:cs typeface="Times New Roman" pitchFamily="18" charset="0"/>
                  <a:sym typeface="Cambria"/>
                </a:rPr>
                <a:t>.</a:t>
              </a:r>
            </a:p>
          </p:txBody>
        </p:sp>
        <p:pic>
          <p:nvPicPr>
            <p:cNvPr id="41986" name="Picture 2" descr="Mind map concept illustration Free Vector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4615" y="3685734"/>
              <a:ext cx="2247021" cy="2247021"/>
            </a:xfrm>
            <a:prstGeom prst="rect">
              <a:avLst/>
            </a:prstGeom>
            <a:noFill/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A847CB5-ACBC-46FB-A35A-847B463674CD}"/>
                </a:ext>
              </a:extLst>
            </p:cNvPr>
            <p:cNvSpPr/>
            <p:nvPr/>
          </p:nvSpPr>
          <p:spPr>
            <a:xfrm>
              <a:off x="6233160" y="6273225"/>
              <a:ext cx="327660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buSzPts val="1400"/>
              </a:pPr>
              <a:r>
                <a:rPr lang="en-IN" sz="1800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Dr.Ajay Sharma</a:t>
              </a:r>
            </a:p>
            <a:p>
              <a:pPr lvl="0">
                <a:buSzPts val="1400"/>
              </a:pPr>
              <a:r>
                <a:rPr lang="en-IN" b="1" dirty="0">
                  <a:solidFill>
                    <a:schemeClr val="lt1"/>
                  </a:solidFill>
                  <a:latin typeface="Candara" pitchFamily="34" charset="0"/>
                  <a:ea typeface="Candara"/>
                  <a:cs typeface="Times New Roman" pitchFamily="18" charset="0"/>
                  <a:sym typeface="Candara"/>
                </a:rPr>
                <a:t>Neuro-developmental Pediatrician</a:t>
              </a:r>
            </a:p>
          </p:txBody>
        </p:sp>
        <p:sp>
          <p:nvSpPr>
            <p:cNvPr id="4" name="Google Shape;91;p1">
              <a:extLst>
                <a:ext uri="{FF2B5EF4-FFF2-40B4-BE49-F238E27FC236}">
                  <a16:creationId xmlns:a16="http://schemas.microsoft.com/office/drawing/2014/main" id="{8155B2A7-7060-4D6D-9CE1-7C1D4FAD3594}"/>
                </a:ext>
              </a:extLst>
            </p:cNvPr>
            <p:cNvSpPr/>
            <p:nvPr/>
          </p:nvSpPr>
          <p:spPr>
            <a:xfrm>
              <a:off x="16905" y="15536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Tips to strengthen bonds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       Need A Hand?</a:t>
              </a:r>
              <a:endParaRPr lang="en-IN" b="0" i="0" u="none" strike="noStrike" cap="none" dirty="0">
                <a:solidFill>
                  <a:schemeClr val="lt1"/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27DA8C8-941C-432E-AADB-3E3E068E0F6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362" r="15004"/>
          <a:stretch/>
        </p:blipFill>
        <p:spPr>
          <a:xfrm>
            <a:off x="45952" y="326391"/>
            <a:ext cx="1016232" cy="670362"/>
          </a:xfrm>
          <a:prstGeom prst="rect">
            <a:avLst/>
          </a:prstGeom>
        </p:spPr>
      </p:pic>
      <p:pic>
        <p:nvPicPr>
          <p:cNvPr id="18" name="Picture 17" descr="stethoscope.png">
            <a:extLst>
              <a:ext uri="{FF2B5EF4-FFF2-40B4-BE49-F238E27FC236}">
                <a16:creationId xmlns:a16="http://schemas.microsoft.com/office/drawing/2014/main" id="{61828248-D1E6-4504-A4A8-B656FD557C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7083" y="441309"/>
            <a:ext cx="290758" cy="29075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5E375D8-3BC9-4946-95CC-B8E77C972FC5}"/>
              </a:ext>
            </a:extLst>
          </p:cNvPr>
          <p:cNvSpPr/>
          <p:nvPr/>
        </p:nvSpPr>
        <p:spPr>
          <a:xfrm>
            <a:off x="6837841" y="371245"/>
            <a:ext cx="230615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Dr.Ajay Sharma</a:t>
            </a:r>
          </a:p>
          <a:p>
            <a:pPr lvl="0">
              <a:buSzPts val="1400"/>
            </a:pPr>
            <a:r>
              <a:rPr lang="en-IN" sz="1100" b="1" dirty="0">
                <a:solidFill>
                  <a:schemeClr val="tx1"/>
                </a:solidFill>
                <a:latin typeface="Candara" pitchFamily="34" charset="0"/>
                <a:ea typeface="Candara"/>
                <a:cs typeface="Times New Roman" pitchFamily="18" charset="0"/>
                <a:sym typeface="Candara"/>
              </a:rPr>
              <a:t>Neuro-developmental Pediatrician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41540CC-9BD8-4BC4-8DCB-CEFEE16607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A3E0532-54E9-420F-910D-43FBE7E28C48}"/>
              </a:ext>
            </a:extLst>
          </p:cNvPr>
          <p:cNvGrpSpPr/>
          <p:nvPr/>
        </p:nvGrpSpPr>
        <p:grpSpPr>
          <a:xfrm>
            <a:off x="2540" y="-54265"/>
            <a:ext cx="9144000" cy="6368897"/>
            <a:chOff x="2540" y="-54265"/>
            <a:chExt cx="9144000" cy="6368897"/>
          </a:xfrm>
        </p:grpSpPr>
        <p:grpSp>
          <p:nvGrpSpPr>
            <p:cNvPr id="16" name="Group 15"/>
            <p:cNvGrpSpPr/>
            <p:nvPr/>
          </p:nvGrpSpPr>
          <p:grpSpPr>
            <a:xfrm>
              <a:off x="798585" y="956300"/>
              <a:ext cx="7697166" cy="5358332"/>
              <a:chOff x="798585" y="956300"/>
              <a:chExt cx="7697166" cy="5358332"/>
            </a:xfrm>
          </p:grpSpPr>
          <p:pic>
            <p:nvPicPr>
              <p:cNvPr id="334" name="Google Shape;334;p11" descr="community forum.png"/>
              <p:cNvPicPr preferRelativeResize="0"/>
              <p:nvPr/>
            </p:nvPicPr>
            <p:blipFill rotWithShape="1">
              <a:blip r:embed="rId3"/>
              <a:srcRect l="16847" t="34511" r="32880" b="30163"/>
              <a:stretch>
                <a:fillRect/>
              </a:stretch>
            </p:blipFill>
            <p:spPr>
              <a:xfrm>
                <a:off x="2924202" y="3998815"/>
                <a:ext cx="3295587" cy="231581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37" name="Google Shape;337;p11"/>
              <p:cNvSpPr txBox="1"/>
              <p:nvPr/>
            </p:nvSpPr>
            <p:spPr>
              <a:xfrm>
                <a:off x="1123800" y="956300"/>
                <a:ext cx="6896400" cy="2215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4000" dirty="0">
                    <a:solidFill>
                      <a:schemeClr val="dk1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                    &amp; parents</a:t>
                </a:r>
                <a:endParaRPr sz="4000" dirty="0">
                  <a:solidFill>
                    <a:schemeClr val="dk1"/>
                  </a:solidFill>
                  <a:latin typeface="Cambria" panose="02040503050406030204"/>
                  <a:ea typeface="Cambria" panose="02040503050406030204"/>
                  <a:cs typeface="Cambria" panose="02040503050406030204"/>
                  <a:sym typeface="Cambria" panose="02040503050406030204"/>
                </a:endParaRPr>
              </a:p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4000" dirty="0">
                    <a:solidFill>
                      <a:schemeClr val="dk1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are here to help!</a:t>
                </a:r>
                <a:endParaRPr sz="4000" dirty="0">
                  <a:solidFill>
                    <a:schemeClr val="dk1"/>
                  </a:solidFill>
                  <a:latin typeface="Cambria" panose="02040503050406030204"/>
                  <a:ea typeface="Cambria" panose="02040503050406030204"/>
                  <a:cs typeface="Cambria" panose="02040503050406030204"/>
                  <a:sym typeface="Cambria" panose="02040503050406030204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dk1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Nayi Disha’s </a:t>
                </a:r>
                <a:r>
                  <a:rPr lang="en-US" sz="1800" b="1" i="1" dirty="0">
                    <a:solidFill>
                      <a:srgbClr val="2B3990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parent WhatsApp groups</a:t>
                </a:r>
                <a:r>
                  <a:rPr lang="en-US" sz="1800" dirty="0">
                    <a:solidFill>
                      <a:schemeClr val="dk1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 &amp; </a:t>
                </a:r>
                <a:r>
                  <a:rPr lang="en-US" sz="1800" b="1" dirty="0">
                    <a:solidFill>
                      <a:srgbClr val="2B3990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monthly support groups</a:t>
                </a:r>
                <a:endParaRPr sz="1800" dirty="0">
                  <a:solidFill>
                    <a:schemeClr val="dk1"/>
                  </a:solidFill>
                  <a:latin typeface="Cambria" panose="02040503050406030204"/>
                  <a:ea typeface="Cambria" panose="02040503050406030204"/>
                  <a:cs typeface="Cambria" panose="02040503050406030204"/>
                  <a:sym typeface="Cambria" panose="02040503050406030204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dk1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are here</a:t>
                </a:r>
                <a:endParaRPr sz="1800" dirty="0">
                  <a:solidFill>
                    <a:schemeClr val="dk1"/>
                  </a:solidFill>
                  <a:latin typeface="Cambria" panose="02040503050406030204"/>
                  <a:ea typeface="Cambria" panose="02040503050406030204"/>
                  <a:cs typeface="Cambria" panose="02040503050406030204"/>
                  <a:sym typeface="Cambria" panose="02040503050406030204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dk1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for all your doubts regarding raising a special-needs child.</a:t>
                </a:r>
                <a:endParaRPr sz="4000" dirty="0">
                  <a:solidFill>
                    <a:schemeClr val="dk1"/>
                  </a:solidFill>
                  <a:latin typeface="Cambria" panose="02040503050406030204"/>
                  <a:ea typeface="Cambria" panose="02040503050406030204"/>
                  <a:cs typeface="Cambria" panose="02040503050406030204"/>
                  <a:sym typeface="Cambria" panose="02040503050406030204"/>
                </a:endParaRPr>
              </a:p>
            </p:txBody>
          </p:sp>
          <p:cxnSp>
            <p:nvCxnSpPr>
              <p:cNvPr id="339" name="Google Shape;339;p11"/>
              <p:cNvCxnSpPr/>
              <p:nvPr/>
            </p:nvCxnSpPr>
            <p:spPr>
              <a:xfrm>
                <a:off x="798651" y="3090183"/>
                <a:ext cx="7697100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FFD80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340" name="Google Shape;340;p11"/>
              <p:cNvSpPr txBox="1"/>
              <p:nvPr/>
            </p:nvSpPr>
            <p:spPr>
              <a:xfrm>
                <a:off x="798585" y="3172110"/>
                <a:ext cx="7697100" cy="1062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285750" lvl="0" indent="-28575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dk1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To join the parent community &amp;/or for more information,</a:t>
                </a:r>
                <a:endParaRPr sz="1800" dirty="0">
                  <a:solidFill>
                    <a:schemeClr val="dk1"/>
                  </a:solidFill>
                  <a:latin typeface="Cambria" panose="02040503050406030204"/>
                  <a:ea typeface="Cambria" panose="02040503050406030204"/>
                  <a:cs typeface="Cambria" panose="02040503050406030204"/>
                  <a:sym typeface="Cambria" panose="02040503050406030204"/>
                </a:endParaRPr>
              </a:p>
              <a:p>
                <a:pPr marL="285750" lvl="0" indent="-28575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dirty="0">
                    <a:solidFill>
                      <a:schemeClr val="dk1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write to us:</a:t>
                </a:r>
                <a:endParaRPr sz="1800" dirty="0">
                  <a:solidFill>
                    <a:schemeClr val="dk1"/>
                  </a:solidFill>
                  <a:latin typeface="Cambria" panose="02040503050406030204"/>
                  <a:ea typeface="Cambria" panose="02040503050406030204"/>
                  <a:cs typeface="Cambria" panose="02040503050406030204"/>
                  <a:sym typeface="Cambria" panose="02040503050406030204"/>
                </a:endParaRPr>
              </a:p>
              <a:p>
                <a:pPr marL="285750" lvl="0" indent="-28575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 b="1" dirty="0">
                    <a:solidFill>
                      <a:srgbClr val="2B3990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  <a:hlinkClick r:id="rId4"/>
                  </a:rPr>
                  <a:t>contactus@nayi-disha.org</a:t>
                </a:r>
                <a:r>
                  <a:rPr lang="en-US" sz="1800" b="1" dirty="0">
                    <a:solidFill>
                      <a:srgbClr val="2B3990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  </a:t>
                </a:r>
                <a:r>
                  <a:rPr lang="en-US" sz="1800" dirty="0">
                    <a:solidFill>
                      <a:srgbClr val="2B3990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&amp; visit </a:t>
                </a:r>
                <a:r>
                  <a:rPr lang="en-US" sz="1800" b="1" dirty="0">
                    <a:solidFill>
                      <a:srgbClr val="2B3990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  <a:hlinkClick r:id="rId5"/>
                  </a:rPr>
                  <a:t>nayi-disha.org</a:t>
                </a:r>
                <a:r>
                  <a:rPr lang="en-US" sz="1800" dirty="0">
                    <a:solidFill>
                      <a:srgbClr val="2B3990"/>
                    </a:solidFill>
                    <a:latin typeface="Cambria" panose="02040503050406030204"/>
                    <a:ea typeface="Cambria" panose="02040503050406030204"/>
                    <a:cs typeface="Cambria" panose="02040503050406030204"/>
                    <a:sym typeface="Cambria" panose="02040503050406030204"/>
                  </a:rPr>
                  <a:t> for more resources on Menstrual care &amp; health of your child.</a:t>
                </a:r>
                <a:endParaRPr sz="1800" dirty="0">
                  <a:solidFill>
                    <a:srgbClr val="2B3990"/>
                  </a:solidFill>
                  <a:latin typeface="Cambria" panose="02040503050406030204"/>
                  <a:ea typeface="Cambria" panose="02040503050406030204"/>
                  <a:cs typeface="Cambria" panose="02040503050406030204"/>
                  <a:sym typeface="Cambria" panose="02040503050406030204"/>
                </a:endParaRPr>
              </a:p>
            </p:txBody>
          </p:sp>
          <p:cxnSp>
            <p:nvCxnSpPr>
              <p:cNvPr id="341" name="Google Shape;341;p11"/>
              <p:cNvCxnSpPr/>
              <p:nvPr/>
            </p:nvCxnSpPr>
            <p:spPr>
              <a:xfrm>
                <a:off x="5496975" y="5028150"/>
                <a:ext cx="52200" cy="144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2" name="Google Shape;342;p11"/>
              <p:cNvCxnSpPr/>
              <p:nvPr/>
            </p:nvCxnSpPr>
            <p:spPr>
              <a:xfrm rot="10800000" flipH="1">
                <a:off x="5644625" y="5018725"/>
                <a:ext cx="52500" cy="2370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sp>
          <p:nvSpPr>
            <p:cNvPr id="3" name="Google Shape;91;p1">
              <a:extLst>
                <a:ext uri="{FF2B5EF4-FFF2-40B4-BE49-F238E27FC236}">
                  <a16:creationId xmlns:a16="http://schemas.microsoft.com/office/drawing/2014/main" id="{97F82788-6B4E-42B6-BEC9-1B1ED34A770A}"/>
                </a:ext>
              </a:extLst>
            </p:cNvPr>
            <p:cNvSpPr/>
            <p:nvPr/>
          </p:nvSpPr>
          <p:spPr>
            <a:xfrm>
              <a:off x="2540" y="-54265"/>
              <a:ext cx="9144000" cy="380997"/>
            </a:xfrm>
            <a:prstGeom prst="rect">
              <a:avLst/>
            </a:prstGeom>
            <a:solidFill>
              <a:srgbClr val="C27BA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How are bonds formed?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Bonding &amp; Attachment 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</a:t>
              </a:r>
              <a:r>
                <a:rPr lang="en-IN" b="0" i="0" u="none" strike="noStrike" cap="none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        </a:t>
              </a:r>
              <a:r>
                <a:rPr lang="en-IN" dirty="0">
                  <a:solidFill>
                    <a:schemeClr val="bg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Tips to strengthen bonds       </a:t>
              </a:r>
              <a:r>
                <a:rPr lang="en-IN" dirty="0">
                  <a:solidFill>
                    <a:schemeClr val="lt1"/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●       </a:t>
              </a:r>
              <a:r>
                <a:rPr lang="en-IN" b="1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Candara" panose="020E0502030303020204" charset="0"/>
                  <a:ea typeface="Calibri" panose="020F0502020204030204"/>
                  <a:cs typeface="Candara" panose="020E0502030303020204" charset="0"/>
                  <a:sym typeface="Calibri" panose="020F0502020204030204"/>
                </a:rPr>
                <a:t>Need A Hand?</a:t>
              </a:r>
              <a:endParaRPr lang="en-IN" b="1" i="0" u="none" strike="noStrike" cap="none" dirty="0">
                <a:solidFill>
                  <a:schemeClr val="accent4">
                    <a:lumMod val="40000"/>
                    <a:lumOff val="60000"/>
                  </a:schemeClr>
                </a:solidFill>
                <a:latin typeface="Candara" panose="020E0502030303020204" charset="0"/>
                <a:ea typeface="Calibri" panose="020F0502020204030204"/>
                <a:cs typeface="Candara" panose="020E0502030303020204" charset="0"/>
                <a:sym typeface="Calibri" panose="020F0502020204030204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CDF73242-7C3A-4D66-9C6C-87836B8460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362" r="15004"/>
          <a:stretch/>
        </p:blipFill>
        <p:spPr>
          <a:xfrm>
            <a:off x="2759824" y="485592"/>
            <a:ext cx="1812176" cy="11954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96BF82-7449-4F68-B4E4-2D238C491F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931</Words>
  <Application>Microsoft Office PowerPoint</Application>
  <PresentationFormat>On-screen Show (4:3)</PresentationFormat>
  <Paragraphs>163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Cambria</vt:lpstr>
      <vt:lpstr>Roboto</vt:lpstr>
      <vt:lpstr>Candara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Microsoft Office User</dc:creator>
  <cp:lastModifiedBy>Muskan Gupta</cp:lastModifiedBy>
  <cp:revision>37</cp:revision>
  <dcterms:created xsi:type="dcterms:W3CDTF">2018-06-12T10:23:00Z</dcterms:created>
  <dcterms:modified xsi:type="dcterms:W3CDTF">2022-02-25T06:51:52Z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2057-11.2.0.8942</vt:lpwstr>
  </property>
</Properties>
</file>