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96" r:id="rId3"/>
    <p:sldId id="295" r:id="rId4"/>
    <p:sldId id="297" r:id="rId5"/>
    <p:sldId id="298" r:id="rId6"/>
    <p:sldId id="299" r:id="rId7"/>
    <p:sldId id="300" r:id="rId8"/>
    <p:sldId id="301" r:id="rId9"/>
    <p:sldId id="302" r:id="rId10"/>
    <p:sldId id="303" r:id="rId11"/>
    <p:sldId id="272" r:id="rId12"/>
  </p:sldIdLst>
  <p:sldSz cx="9906000" cy="6858000" type="A4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2144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chna" initials="RD" lastIdx="1" clrIdx="0">
    <p:extLst>
      <p:ext uri="{19B8F6BF-5375-455C-9EA6-DF929625EA0E}">
        <p15:presenceInfo xmlns:p15="http://schemas.microsoft.com/office/powerpoint/2012/main" userId="Rachna" providerId="None"/>
      </p:ext>
    </p:extLst>
  </p:cmAuthor>
  <p:cmAuthor id="2" name="Ambik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699"/>
    <a:srgbClr val="2B3990"/>
    <a:srgbClr val="EEC920"/>
    <a:srgbClr val="FFD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033" autoAdjust="0"/>
  </p:normalViewPr>
  <p:slideViewPr>
    <p:cSldViewPr snapToGrid="0">
      <p:cViewPr>
        <p:scale>
          <a:sx n="75" d="100"/>
          <a:sy n="75" d="100"/>
        </p:scale>
        <p:origin x="768" y="346"/>
      </p:cViewPr>
      <p:guideLst>
        <p:guide orient="horz" pos="2144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C064A-D61B-4B21-B757-51A9B82445B8}" type="datetimeFigureOut">
              <a:rPr lang="en-US" smtClean="0"/>
              <a:pPr/>
              <a:t>12/6/2024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305E07-67EA-4042-A3F6-853A8AD8D20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71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6257746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en-US" sz="1200" b="0" i="0" u="none" strike="noStrike" cap="none" baseline="0" dirty="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8021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en-US" sz="1200" b="0" i="0" u="none" strike="noStrike" cap="none" baseline="0" dirty="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8021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en-US" sz="1200" b="0" i="0" u="none" strike="noStrike" cap="none" baseline="0" dirty="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8021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en-US" sz="1200" b="0" i="0" u="none" strike="noStrike" cap="none" baseline="0" dirty="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8021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en-US" sz="1200" b="0" i="0" u="none" strike="noStrike" cap="none" baseline="0" dirty="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8021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en-US" sz="1200" b="0" i="0" u="none" strike="noStrike" cap="none" baseline="0" dirty="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80218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en-US" sz="1200" b="0" i="0" u="none" strike="noStrike" cap="none" baseline="0" dirty="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80218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en-US" sz="1200" b="0" i="0" u="none" strike="noStrike" cap="none" baseline="0" dirty="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80218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en-US" sz="1200" b="0" i="0" u="none" strike="noStrike" cap="none" baseline="0" dirty="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80218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en-US" sz="1200" b="0" i="0" u="none" strike="noStrike" cap="none" baseline="0" dirty="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80218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58495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 panose="020F0502020204030204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5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5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6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6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7"/>
          <p:cNvSpPr txBox="1"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 panose="020F0502020204030204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7"/>
          <p:cNvSpPr txBox="1"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7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8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8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8"/>
          <p:cNvSpPr txBox="1">
            <a:spLocks noGrp="1"/>
          </p:cNvSpPr>
          <p:nvPr>
            <p:ph type="body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8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9"/>
          <p:cNvSpPr txBox="1"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9"/>
          <p:cNvSpPr txBox="1"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body" idx="2"/>
          </p:nvPr>
        </p:nvSpPr>
        <p:spPr>
          <a:xfrm>
            <a:off x="682329" y="2505075"/>
            <a:ext cx="419070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body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19"/>
          <p:cNvSpPr txBox="1">
            <a:spLocks noGrp="1"/>
          </p:cNvSpPr>
          <p:nvPr>
            <p:ph type="body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9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0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0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1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body"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1"/>
          <p:cNvSpPr txBox="1">
            <a:spLocks noGrp="1"/>
          </p:cNvSpPr>
          <p:nvPr>
            <p:ph type="body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21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1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2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2"/>
          <p:cNvSpPr>
            <a:spLocks noGrp="1"/>
          </p:cNvSpPr>
          <p:nvPr>
            <p:ph type="pic" idx="2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 panose="020B0604020202020204"/>
              <a:buNone/>
              <a:defRPr sz="3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68" name="Google Shape;68;p22"/>
          <p:cNvSpPr txBox="1">
            <a:spLocks noGrp="1"/>
          </p:cNvSpPr>
          <p:nvPr>
            <p:ph type="body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22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3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3"/>
          <p:cNvSpPr txBox="1">
            <a:spLocks noGrp="1"/>
          </p:cNvSpPr>
          <p:nvPr>
            <p:ph type="body" idx="1"/>
          </p:nvPr>
        </p:nvSpPr>
        <p:spPr>
          <a:xfrm rot="5400000">
            <a:off x="2777331" y="-270669"/>
            <a:ext cx="4351338" cy="854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3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>
            <a:spLocks noGrp="1"/>
          </p:cNvSpPr>
          <p:nvPr>
            <p:ph type="title"/>
          </p:nvPr>
        </p:nvSpPr>
        <p:spPr>
          <a:xfrm rot="5400000">
            <a:off x="5251052" y="2203054"/>
            <a:ext cx="5811838" cy="2135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4"/>
          <p:cNvSpPr txBox="1">
            <a:spLocks noGrp="1"/>
          </p:cNvSpPr>
          <p:nvPr>
            <p:ph type="body" idx="1"/>
          </p:nvPr>
        </p:nvSpPr>
        <p:spPr>
          <a:xfrm rot="5400000">
            <a:off x="917177" y="128985"/>
            <a:ext cx="5811838" cy="6284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4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4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4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88;p1"/>
          <p:cNvSpPr/>
          <p:nvPr userDrawn="1"/>
        </p:nvSpPr>
        <p:spPr>
          <a:xfrm>
            <a:off x="0" y="6014051"/>
            <a:ext cx="9906000" cy="935389"/>
          </a:xfrm>
          <a:prstGeom prst="rect">
            <a:avLst/>
          </a:prstGeom>
          <a:solidFill>
            <a:srgbClr val="2B39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D3EA5E-E2D4-3A90-4F6F-E66C49E66B9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655782" y="6014051"/>
            <a:ext cx="1496291" cy="796625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jpe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/>
          <p:nvPr/>
        </p:nvSpPr>
        <p:spPr>
          <a:xfrm>
            <a:off x="4419053" y="1475313"/>
            <a:ext cx="4958627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hi-IN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क्या आप विशेष आवश्यकता वाले बच्चे के देखभालकर्ता हैं? </a:t>
            </a:r>
            <a:endParaRPr lang="en-US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lvl="0"/>
            <a:endParaRPr lang="en-US" sz="1800" dirty="0">
              <a:latin typeface="Arial" panose="020B0604020202020204" pitchFamily="34" charset="0"/>
              <a:ea typeface="Cambria" pitchFamily="18" charset="0"/>
              <a:cs typeface="Cambria" panose="02040503050406030204"/>
              <a:sym typeface="Cambria" panose="02040503050406030204"/>
            </a:endParaRPr>
          </a:p>
          <a:p>
            <a:pPr rtl="0"/>
            <a:r>
              <a:rPr lang="hi-IN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क्या आप को आपकी यह भूमिका थकान भरी लगती  है और आप को अपने लिए वक्त नहीं मिलता है ?</a:t>
            </a:r>
            <a:endParaRPr lang="hi-IN" sz="3600" b="0" dirty="0">
              <a:effectLst/>
            </a:endParaRPr>
          </a:p>
        </p:txBody>
      </p:sp>
      <p:pic>
        <p:nvPicPr>
          <p:cNvPr id="8" name="Picture 2" descr="C:\Users\Ambik\Downloads\meditation-567593_192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0260" y="939114"/>
            <a:ext cx="2962664" cy="2708060"/>
          </a:xfrm>
          <a:prstGeom prst="rect">
            <a:avLst/>
          </a:prstGeom>
          <a:noFill/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9A31424-118F-7A16-52D4-05A121D35509}"/>
              </a:ext>
            </a:extLst>
          </p:cNvPr>
          <p:cNvSpPr/>
          <p:nvPr/>
        </p:nvSpPr>
        <p:spPr>
          <a:xfrm>
            <a:off x="4044948" y="1574800"/>
            <a:ext cx="254000" cy="254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4FC1EC-20A6-E6F3-E3DE-A1A9A8A2CDE6}"/>
              </a:ext>
            </a:extLst>
          </p:cNvPr>
          <p:cNvSpPr/>
          <p:nvPr/>
        </p:nvSpPr>
        <p:spPr>
          <a:xfrm>
            <a:off x="4044948" y="2359386"/>
            <a:ext cx="254000" cy="254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46313E-0168-3158-3192-B70E13B1199C}"/>
              </a:ext>
            </a:extLst>
          </p:cNvPr>
          <p:cNvSpPr/>
          <p:nvPr/>
        </p:nvSpPr>
        <p:spPr>
          <a:xfrm>
            <a:off x="0" y="3973754"/>
            <a:ext cx="9906000" cy="2030806"/>
          </a:xfrm>
          <a:prstGeom prst="rect">
            <a:avLst/>
          </a:prstGeom>
          <a:solidFill>
            <a:srgbClr val="FFE6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8F5556-6F8D-B413-4872-F3685ACF1D7B}"/>
              </a:ext>
            </a:extLst>
          </p:cNvPr>
          <p:cNvSpPr txBox="1"/>
          <p:nvPr/>
        </p:nvSpPr>
        <p:spPr>
          <a:xfrm>
            <a:off x="694176" y="4156286"/>
            <a:ext cx="81501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यहाँ</a:t>
            </a:r>
            <a:r>
              <a:rPr lang="en-GB" sz="28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८ (</a:t>
            </a:r>
            <a:r>
              <a:rPr lang="en-GB" sz="28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टिप्स</a:t>
            </a:r>
            <a:r>
              <a:rPr lang="en-GB" sz="28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) </a:t>
            </a:r>
            <a:r>
              <a:rPr lang="en-GB" sz="28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सुझाव</a:t>
            </a:r>
            <a:r>
              <a:rPr lang="en-GB" sz="28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8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दिए</a:t>
            </a:r>
            <a:r>
              <a:rPr lang="en-GB" sz="28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8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गए</a:t>
            </a:r>
            <a:r>
              <a:rPr lang="en-GB" sz="28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8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हैं</a:t>
            </a:r>
            <a:r>
              <a:rPr lang="en-GB" sz="28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8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जिसके</a:t>
            </a:r>
            <a:r>
              <a:rPr lang="en-GB" sz="28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8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द्वारा</a:t>
            </a:r>
            <a:r>
              <a:rPr lang="en-GB" sz="28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8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आप</a:t>
            </a:r>
            <a:r>
              <a:rPr lang="en-GB" sz="28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8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अपनी</a:t>
            </a:r>
            <a:r>
              <a:rPr lang="en-GB" sz="28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8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चुनौतियों</a:t>
            </a:r>
            <a:r>
              <a:rPr lang="en-GB" sz="28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8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का</a:t>
            </a:r>
            <a:r>
              <a:rPr lang="en-GB" sz="28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8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बेहतर</a:t>
            </a:r>
            <a:r>
              <a:rPr lang="en-GB" sz="28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8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प्रबंधन</a:t>
            </a:r>
            <a:r>
              <a:rPr lang="en-GB" sz="28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8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कर</a:t>
            </a:r>
            <a:r>
              <a:rPr lang="en-GB" sz="28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8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सकते</a:t>
            </a:r>
            <a:r>
              <a:rPr lang="en-GB" sz="28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8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हैं</a:t>
            </a:r>
            <a:r>
              <a:rPr lang="en-GB" sz="28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-</a:t>
            </a:r>
            <a:endParaRPr lang="en-IN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F0F1C6-FC8F-3F49-BC83-9CE96F24C7BB}"/>
              </a:ext>
            </a:extLst>
          </p:cNvPr>
          <p:cNvSpPr txBox="1"/>
          <p:nvPr/>
        </p:nvSpPr>
        <p:spPr>
          <a:xfrm>
            <a:off x="694176" y="5213511"/>
            <a:ext cx="8150104" cy="561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7000"/>
              </a:lnSpc>
            </a:pPr>
            <a:r>
              <a:rPr lang="en-GB" sz="2400" dirty="0" err="1">
                <a:effectLst/>
                <a:latin typeface="Palanquin Dark"/>
                <a:ea typeface="Palanquin Dark"/>
                <a:cs typeface="Palanquin Dark"/>
              </a:rPr>
              <a:t>देखभालकर्ता</a:t>
            </a:r>
            <a:r>
              <a:rPr lang="en-GB" sz="24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dirty="0" err="1">
                <a:effectLst/>
                <a:latin typeface="Palanquin Dark"/>
                <a:ea typeface="Palanquin Dark"/>
                <a:cs typeface="Palanquin Dark"/>
              </a:rPr>
              <a:t>अपनेआप</a:t>
            </a:r>
            <a:r>
              <a:rPr lang="en-GB" sz="24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dirty="0" err="1">
                <a:effectLst/>
                <a:latin typeface="Palanquin Dark"/>
                <a:ea typeface="Palanquin Dark"/>
                <a:cs typeface="Palanquin Dark"/>
              </a:rPr>
              <a:t>को</a:t>
            </a:r>
            <a:r>
              <a:rPr lang="en-GB" sz="24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dirty="0" err="1">
                <a:effectLst/>
                <a:latin typeface="Palanquin Dark"/>
                <a:ea typeface="Palanquin Dark"/>
                <a:cs typeface="Palanquin Dark"/>
              </a:rPr>
              <a:t>मानसिक</a:t>
            </a:r>
            <a:r>
              <a:rPr lang="en-GB" sz="24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dirty="0" err="1">
                <a:effectLst/>
                <a:latin typeface="Palanquin Dark"/>
                <a:ea typeface="Palanquin Dark"/>
                <a:cs typeface="Palanquin Dark"/>
              </a:rPr>
              <a:t>रूप</a:t>
            </a:r>
            <a:r>
              <a:rPr lang="en-GB" sz="24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dirty="0" err="1">
                <a:effectLst/>
                <a:latin typeface="Palanquin Dark"/>
                <a:ea typeface="Palanquin Dark"/>
                <a:cs typeface="Palanquin Dark"/>
              </a:rPr>
              <a:t>से</a:t>
            </a:r>
            <a:r>
              <a:rPr lang="en-GB" sz="24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dirty="0" err="1">
                <a:effectLst/>
                <a:latin typeface="Palanquin Dark"/>
                <a:ea typeface="Palanquin Dark"/>
                <a:cs typeface="Palanquin Dark"/>
              </a:rPr>
              <a:t>कैसे</a:t>
            </a:r>
            <a:r>
              <a:rPr lang="en-GB" sz="24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dirty="0" err="1">
                <a:effectLst/>
                <a:latin typeface="Palanquin Dark"/>
                <a:ea typeface="Palanquin Dark"/>
                <a:cs typeface="Palanquin Dark"/>
              </a:rPr>
              <a:t>स्वस्थ्य</a:t>
            </a:r>
            <a:r>
              <a:rPr lang="en-GB" sz="24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dirty="0" err="1">
                <a:effectLst/>
                <a:latin typeface="Palanquin Dark"/>
                <a:ea typeface="Palanquin Dark"/>
                <a:cs typeface="Palanquin Dark"/>
              </a:rPr>
              <a:t>रखें</a:t>
            </a:r>
            <a:r>
              <a:rPr lang="en-GB" sz="24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endParaRPr lang="en-IN" sz="2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lood-pressure-3312513_128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7990" y="286265"/>
            <a:ext cx="4988010" cy="2494005"/>
          </a:xfrm>
          <a:prstGeom prst="rect">
            <a:avLst/>
          </a:prstGeom>
        </p:spPr>
      </p:pic>
      <p:pic>
        <p:nvPicPr>
          <p:cNvPr id="13" name="Picture 12" descr="dialog-148815_128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421" y="3830595"/>
            <a:ext cx="3041663" cy="2162432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292045" y="4677661"/>
            <a:ext cx="59332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i="1" dirty="0" err="1">
                <a:effectLst/>
                <a:latin typeface="Palanquin Dark"/>
                <a:ea typeface="Palanquin Dark"/>
                <a:cs typeface="Palanquin Dark"/>
              </a:rPr>
              <a:t>यहाँ</a:t>
            </a:r>
            <a:r>
              <a:rPr lang="en-GB" sz="2400" i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i="1" dirty="0" err="1">
                <a:effectLst/>
                <a:latin typeface="Palanquin Dark"/>
                <a:ea typeface="Palanquin Dark"/>
                <a:cs typeface="Palanquin Dark"/>
              </a:rPr>
              <a:t>कुछ</a:t>
            </a:r>
            <a:r>
              <a:rPr lang="en-GB" sz="2400" i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i="1" dirty="0" err="1">
                <a:effectLst/>
                <a:latin typeface="Palanquin Dark"/>
                <a:ea typeface="Palanquin Dark"/>
                <a:cs typeface="Palanquin Dark"/>
              </a:rPr>
              <a:t>टिप्स</a:t>
            </a:r>
            <a:r>
              <a:rPr lang="en-GB" sz="2400" i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i="1" dirty="0" err="1">
                <a:effectLst/>
                <a:latin typeface="Palanquin Dark"/>
                <a:ea typeface="Palanquin Dark"/>
                <a:cs typeface="Palanquin Dark"/>
              </a:rPr>
              <a:t>दिए</a:t>
            </a:r>
            <a:r>
              <a:rPr lang="en-GB" sz="2400" i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i="1" dirty="0" err="1">
                <a:effectLst/>
                <a:latin typeface="Palanquin Dark"/>
                <a:ea typeface="Palanquin Dark"/>
                <a:cs typeface="Palanquin Dark"/>
              </a:rPr>
              <a:t>गए</a:t>
            </a:r>
            <a:r>
              <a:rPr lang="en-GB" sz="2400" i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i="1" dirty="0" err="1">
                <a:effectLst/>
                <a:latin typeface="Palanquin Dark"/>
                <a:ea typeface="Palanquin Dark"/>
                <a:cs typeface="Palanquin Dark"/>
              </a:rPr>
              <a:t>हैं</a:t>
            </a:r>
            <a:r>
              <a:rPr lang="en-GB" sz="2400" i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i="1" dirty="0" err="1">
                <a:effectLst/>
                <a:latin typeface="Palanquin Dark"/>
                <a:ea typeface="Palanquin Dark"/>
                <a:cs typeface="Palanquin Dark"/>
              </a:rPr>
              <a:t>जिससे</a:t>
            </a:r>
            <a:r>
              <a:rPr lang="en-GB" sz="2400" i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i="1" dirty="0" err="1">
                <a:effectLst/>
                <a:latin typeface="Palanquin Dark"/>
                <a:ea typeface="Palanquin Dark"/>
                <a:cs typeface="Palanquin Dark"/>
              </a:rPr>
              <a:t>आप</a:t>
            </a:r>
            <a:r>
              <a:rPr lang="en-GB" sz="2400" i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i="1" dirty="0" err="1">
                <a:effectLst/>
                <a:latin typeface="Palanquin Dark"/>
                <a:ea typeface="Palanquin Dark"/>
                <a:cs typeface="Palanquin Dark"/>
              </a:rPr>
              <a:t>बेहतर</a:t>
            </a:r>
            <a:r>
              <a:rPr lang="en-GB" sz="2400" i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i="1" dirty="0" err="1">
                <a:effectLst/>
                <a:latin typeface="Palanquin Dark"/>
                <a:ea typeface="Palanquin Dark"/>
                <a:cs typeface="Palanquin Dark"/>
              </a:rPr>
              <a:t>ढंग</a:t>
            </a:r>
            <a:r>
              <a:rPr lang="en-GB" sz="2400" i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i="1" dirty="0" err="1">
                <a:effectLst/>
                <a:latin typeface="Palanquin Dark"/>
                <a:ea typeface="Palanquin Dark"/>
                <a:cs typeface="Palanquin Dark"/>
              </a:rPr>
              <a:t>से</a:t>
            </a:r>
            <a:r>
              <a:rPr lang="en-GB" sz="2400" i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i="1" dirty="0" err="1">
                <a:effectLst/>
                <a:latin typeface="Palanquin Dark"/>
                <a:ea typeface="Palanquin Dark"/>
                <a:cs typeface="Palanquin Dark"/>
              </a:rPr>
              <a:t>तनाव</a:t>
            </a:r>
            <a:r>
              <a:rPr lang="en-GB" sz="2400" i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i="1" dirty="0" err="1">
                <a:effectLst/>
                <a:latin typeface="Palanquin Dark"/>
                <a:ea typeface="Palanquin Dark"/>
                <a:cs typeface="Palanquin Dark"/>
              </a:rPr>
              <a:t>का</a:t>
            </a:r>
            <a:r>
              <a:rPr lang="en-GB" sz="2400" i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i="1" dirty="0" err="1">
                <a:effectLst/>
                <a:latin typeface="Palanquin Dark"/>
                <a:ea typeface="Palanquin Dark"/>
                <a:cs typeface="Palanquin Dark"/>
              </a:rPr>
              <a:t>सामना</a:t>
            </a:r>
            <a:r>
              <a:rPr lang="en-GB" sz="2400" i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i="1" dirty="0" err="1">
                <a:effectLst/>
                <a:latin typeface="Palanquin Dark"/>
                <a:ea typeface="Palanquin Dark"/>
                <a:cs typeface="Palanquin Dark"/>
              </a:rPr>
              <a:t>कर</a:t>
            </a:r>
            <a:r>
              <a:rPr lang="en-GB" sz="2400" i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i="1" dirty="0" err="1">
                <a:effectLst/>
                <a:latin typeface="Palanquin Dark"/>
                <a:ea typeface="Palanquin Dark"/>
                <a:cs typeface="Palanquin Dark"/>
              </a:rPr>
              <a:t>सकते</a:t>
            </a:r>
            <a:r>
              <a:rPr lang="en-GB" sz="2400" i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i="1" dirty="0" err="1">
                <a:effectLst/>
                <a:latin typeface="Palanquin Dark"/>
                <a:ea typeface="Palanquin Dark"/>
                <a:cs typeface="Palanquin Dark"/>
              </a:rPr>
              <a:t>हैं</a:t>
            </a:r>
            <a:r>
              <a:rPr lang="en-GB" sz="2400" i="1" dirty="0">
                <a:effectLst/>
                <a:latin typeface="Palanquin Dark"/>
                <a:ea typeface="Palanquin Dark"/>
                <a:cs typeface="Palanquin Dark"/>
              </a:rPr>
              <a:t>। </a:t>
            </a:r>
            <a:endParaRPr lang="en-IN" sz="2400" i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721934-8F11-5CCB-64F3-933286282918}"/>
              </a:ext>
            </a:extLst>
          </p:cNvPr>
          <p:cNvSpPr txBox="1"/>
          <p:nvPr/>
        </p:nvSpPr>
        <p:spPr>
          <a:xfrm>
            <a:off x="548845" y="1024525"/>
            <a:ext cx="41351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err="1">
                <a:effectLst/>
                <a:latin typeface="Palanquin Dark"/>
                <a:ea typeface="Palanquin Dark"/>
                <a:cs typeface="Palanquin Dark"/>
              </a:rPr>
              <a:t>देखभालकर्ता</a:t>
            </a:r>
            <a:r>
              <a:rPr lang="en-GB" sz="2400" i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i="1" dirty="0" err="1">
                <a:effectLst/>
                <a:latin typeface="Palanquin Dark"/>
                <a:ea typeface="Palanquin Dark"/>
                <a:cs typeface="Palanquin Dark"/>
              </a:rPr>
              <a:t>के</a:t>
            </a:r>
            <a:r>
              <a:rPr lang="en-GB" sz="2400" i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i="1" dirty="0" err="1">
                <a:effectLst/>
                <a:latin typeface="Palanquin Dark"/>
                <a:ea typeface="Palanquin Dark"/>
                <a:cs typeface="Palanquin Dark"/>
              </a:rPr>
              <a:t>रूप</a:t>
            </a:r>
            <a:r>
              <a:rPr lang="en-GB" sz="2400" i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i="1" dirty="0" err="1">
                <a:effectLst/>
                <a:latin typeface="Palanquin Dark"/>
                <a:ea typeface="Palanquin Dark"/>
                <a:cs typeface="Palanquin Dark"/>
              </a:rPr>
              <a:t>में</a:t>
            </a:r>
            <a:r>
              <a:rPr lang="en-GB" sz="2400" i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i="1" dirty="0" err="1">
                <a:effectLst/>
                <a:latin typeface="Palanquin Dark"/>
                <a:ea typeface="Palanquin Dark"/>
                <a:cs typeface="Palanquin Dark"/>
              </a:rPr>
              <a:t>आप</a:t>
            </a:r>
            <a:r>
              <a:rPr lang="en-GB" sz="2400" i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i="1" dirty="0" err="1">
                <a:effectLst/>
                <a:latin typeface="Palanquin Dark"/>
                <a:ea typeface="Palanquin Dark"/>
                <a:cs typeface="Palanquin Dark"/>
              </a:rPr>
              <a:t>दूसरों</a:t>
            </a:r>
            <a:r>
              <a:rPr lang="en-GB" sz="2400" i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i="1" dirty="0" err="1">
                <a:effectLst/>
                <a:latin typeface="Palanquin Dark"/>
                <a:ea typeface="Palanquin Dark"/>
                <a:cs typeface="Palanquin Dark"/>
              </a:rPr>
              <a:t>की</a:t>
            </a:r>
            <a:r>
              <a:rPr lang="en-GB" sz="2400" i="1" dirty="0">
                <a:effectLst/>
                <a:latin typeface="Palanquin Dark"/>
                <a:ea typeface="Palanquin Dark"/>
                <a:cs typeface="Palanquin Dark"/>
              </a:rPr>
              <a:t>  </a:t>
            </a:r>
            <a:r>
              <a:rPr lang="en-GB" sz="2400" i="1" dirty="0" err="1">
                <a:effectLst/>
                <a:latin typeface="Palanquin Dark"/>
                <a:ea typeface="Palanquin Dark"/>
                <a:cs typeface="Palanquin Dark"/>
              </a:rPr>
              <a:t>जरूरत</a:t>
            </a:r>
            <a:r>
              <a:rPr lang="en-GB" sz="2400" i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i="1" dirty="0" err="1">
                <a:effectLst/>
                <a:latin typeface="Palanquin Dark"/>
                <a:ea typeface="Palanquin Dark"/>
                <a:cs typeface="Palanquin Dark"/>
              </a:rPr>
              <a:t>को</a:t>
            </a:r>
            <a:r>
              <a:rPr lang="en-GB" sz="2400" i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i="1" dirty="0" err="1">
                <a:effectLst/>
                <a:latin typeface="Palanquin Dark"/>
                <a:ea typeface="Palanquin Dark"/>
                <a:cs typeface="Palanquin Dark"/>
              </a:rPr>
              <a:t>अपनी</a:t>
            </a:r>
            <a:r>
              <a:rPr lang="en-GB" sz="2400" i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i="1" dirty="0" err="1">
                <a:effectLst/>
                <a:latin typeface="Palanquin Dark"/>
                <a:ea typeface="Palanquin Dark"/>
                <a:cs typeface="Palanquin Dark"/>
              </a:rPr>
              <a:t>जरूरतों</a:t>
            </a:r>
            <a:r>
              <a:rPr lang="en-GB" sz="2400" i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i="1" dirty="0" err="1">
                <a:effectLst/>
                <a:latin typeface="Palanquin Dark"/>
                <a:ea typeface="Palanquin Dark"/>
                <a:cs typeface="Palanquin Dark"/>
              </a:rPr>
              <a:t>से</a:t>
            </a:r>
            <a:r>
              <a:rPr lang="en-GB" sz="2400" i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i="1" dirty="0" err="1">
                <a:effectLst/>
                <a:latin typeface="Palanquin Dark"/>
                <a:ea typeface="Palanquin Dark"/>
                <a:cs typeface="Palanquin Dark"/>
              </a:rPr>
              <a:t>ऊपर</a:t>
            </a:r>
            <a:r>
              <a:rPr lang="en-GB" sz="2400" i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i="1" dirty="0" err="1">
                <a:effectLst/>
                <a:latin typeface="Palanquin Dark"/>
                <a:ea typeface="Palanquin Dark"/>
                <a:cs typeface="Palanquin Dark"/>
              </a:rPr>
              <a:t>रखते</a:t>
            </a:r>
            <a:r>
              <a:rPr lang="en-GB" sz="2400" i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i="1" dirty="0" err="1">
                <a:effectLst/>
                <a:latin typeface="Palanquin Dark"/>
                <a:ea typeface="Palanquin Dark"/>
                <a:cs typeface="Palanquin Dark"/>
              </a:rPr>
              <a:t>हैं</a:t>
            </a:r>
            <a:r>
              <a:rPr lang="en-GB" sz="2400" i="1" dirty="0">
                <a:effectLst/>
                <a:latin typeface="Palanquin Dark"/>
                <a:ea typeface="Palanquin Dark"/>
                <a:cs typeface="Palanquin Dark"/>
              </a:rPr>
              <a:t>। </a:t>
            </a:r>
            <a:endParaRPr lang="en-IN" sz="2400" i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3F5328-9478-D96E-0E4F-E2BF70819309}"/>
              </a:ext>
            </a:extLst>
          </p:cNvPr>
          <p:cNvSpPr txBox="1"/>
          <p:nvPr/>
        </p:nvSpPr>
        <p:spPr>
          <a:xfrm>
            <a:off x="1717040" y="3080434"/>
            <a:ext cx="7508239" cy="640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7000"/>
              </a:lnSpc>
            </a:pPr>
            <a:r>
              <a:rPr lang="en-GB" sz="28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याद</a:t>
            </a:r>
            <a:r>
              <a:rPr lang="en-GB" sz="28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8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रखे</a:t>
            </a:r>
            <a:r>
              <a:rPr lang="en-GB" sz="28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8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आप</a:t>
            </a:r>
            <a:r>
              <a:rPr lang="en-GB" sz="28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8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का</a:t>
            </a:r>
            <a:r>
              <a:rPr lang="en-GB" sz="28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8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स्वास्थ्य</a:t>
            </a:r>
            <a:r>
              <a:rPr lang="en-GB" sz="28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8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भी</a:t>
            </a:r>
            <a:r>
              <a:rPr lang="en-GB" sz="28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8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उतना</a:t>
            </a:r>
            <a:r>
              <a:rPr lang="en-GB" sz="28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8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ही</a:t>
            </a:r>
            <a:r>
              <a:rPr lang="en-GB" sz="28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8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महत्वपूर्ण</a:t>
            </a:r>
            <a:r>
              <a:rPr lang="en-GB" sz="28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8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है</a:t>
            </a:r>
            <a:r>
              <a:rPr lang="en-GB" sz="28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।</a:t>
            </a:r>
            <a:endParaRPr lang="en-IN" sz="2800" b="1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banner-48962_1280.pn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r="32025"/>
          <a:stretch>
            <a:fillRect/>
          </a:stretch>
        </p:blipFill>
        <p:spPr>
          <a:xfrm>
            <a:off x="6818212" y="-640491"/>
            <a:ext cx="3087788" cy="2271267"/>
          </a:xfrm>
          <a:prstGeom prst="rect">
            <a:avLst/>
          </a:prstGeom>
        </p:spPr>
      </p:pic>
      <p:pic>
        <p:nvPicPr>
          <p:cNvPr id="17" name="Picture 16" descr="banner-48962_1280.png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33898"/>
          <a:stretch>
            <a:fillRect/>
          </a:stretch>
        </p:blipFill>
        <p:spPr>
          <a:xfrm>
            <a:off x="0" y="-599302"/>
            <a:ext cx="3002692" cy="227126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48280" y="407771"/>
            <a:ext cx="37382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1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864221" y="757823"/>
            <a:ext cx="6177559" cy="561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7000"/>
              </a:lnSpc>
            </a:pP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Palanquin" panose="020B0004020203020204" pitchFamily="34" charset="0"/>
                <a:ea typeface="Palanquin" panose="020B0004020203020204" pitchFamily="34" charset="0"/>
              </a:rPr>
              <a:t>सहायता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Palanquin" panose="020B0004020203020204" pitchFamily="34" charset="0"/>
                <a:ea typeface="Palanquin" panose="020B0004020203020204" pitchFamily="34" charset="0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Palanquin" panose="020B0004020203020204" pitchFamily="34" charset="0"/>
                <a:ea typeface="Palanquin" panose="020B0004020203020204" pitchFamily="34" charset="0"/>
              </a:rPr>
              <a:t>के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Palanquin" panose="020B0004020203020204" pitchFamily="34" charset="0"/>
                <a:ea typeface="Palanquin" panose="020B0004020203020204" pitchFamily="34" charset="0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Palanquin" panose="020B0004020203020204" pitchFamily="34" charset="0"/>
                <a:ea typeface="Palanquin" panose="020B0004020203020204" pitchFamily="34" charset="0"/>
              </a:rPr>
              <a:t>लिए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Palanquin" panose="020B0004020203020204" pitchFamily="34" charset="0"/>
                <a:ea typeface="Palanquin" panose="020B0004020203020204" pitchFamily="34" charset="0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Palanquin" panose="020B0004020203020204" pitchFamily="34" charset="0"/>
                <a:ea typeface="Palanquin" panose="020B0004020203020204" pitchFamily="34" charset="0"/>
              </a:rPr>
              <a:t>आगे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Palanquin" panose="020B0004020203020204" pitchFamily="34" charset="0"/>
                <a:ea typeface="Palanquin" panose="020B0004020203020204" pitchFamily="34" charset="0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Palanquin" panose="020B0004020203020204" pitchFamily="34" charset="0"/>
                <a:ea typeface="Palanquin" panose="020B0004020203020204" pitchFamily="34" charset="0"/>
              </a:rPr>
              <a:t>हाथ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Palanquin" panose="020B0004020203020204" pitchFamily="34" charset="0"/>
                <a:ea typeface="Palanquin" panose="020B0004020203020204" pitchFamily="34" charset="0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Palanquin" panose="020B0004020203020204" pitchFamily="34" charset="0"/>
                <a:ea typeface="Palanquin" panose="020B0004020203020204" pitchFamily="34" charset="0"/>
              </a:rPr>
              <a:t>बढ़ाना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Palanquin" panose="020B0004020203020204" pitchFamily="34" charset="0"/>
                <a:ea typeface="Palanquin" panose="020B0004020203020204" pitchFamily="34" charset="0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Palanquin" panose="020B0004020203020204" pitchFamily="34" charset="0"/>
                <a:ea typeface="Palanquin" panose="020B0004020203020204" pitchFamily="34" charset="0"/>
              </a:rPr>
              <a:t>सीखें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-</a:t>
            </a:r>
            <a:endParaRPr lang="en-IN" sz="2400" b="1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95417" y="1625169"/>
            <a:ext cx="4431952" cy="9175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180000" tIns="180000" rIns="180000" bIns="180000">
            <a:spAutoFit/>
          </a:bodyPr>
          <a:lstStyle/>
          <a:p>
            <a:pPr algn="ctr"/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देखभालकर्ता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रूप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में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अक्सर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आप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अपने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आप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को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अकेला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महसूस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करेंगे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। </a:t>
            </a:r>
            <a:endParaRPr lang="en-IN" sz="18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101909" y="1843353"/>
            <a:ext cx="4215087" cy="110217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180000" tIns="180000" rIns="180000" bIns="180000">
            <a:spAutoFit/>
          </a:bodyPr>
          <a:lstStyle/>
          <a:p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एक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महत्वपूर्ण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टिप्स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जिसका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आप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को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ध्यान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रखना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है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कि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-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आप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परिवार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सदस्य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आप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की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मदद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करना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चाहते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हैं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। </a:t>
            </a:r>
            <a:endParaRPr lang="en-IN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96461" y="2668475"/>
            <a:ext cx="4407631" cy="8559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180000" tIns="180000" rIns="180000" bIns="180000">
            <a:spAutoFit/>
          </a:bodyPr>
          <a:lstStyle/>
          <a:p>
            <a:pPr algn="ctr"/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अपनी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भावनाओं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प्रति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ईमानदार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रहें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और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खुलकर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बात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करें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। </a:t>
            </a:r>
            <a:endParaRPr lang="en-US" sz="1600" i="1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090983" y="3190405"/>
            <a:ext cx="4226011" cy="64051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180000" tIns="180000" rIns="180000" bIns="180000">
            <a:spAutoFit/>
          </a:bodyPr>
          <a:lstStyle/>
          <a:p>
            <a:pPr algn="ctr"/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जब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जरूरत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हो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तो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मदद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मांगे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। </a:t>
            </a:r>
            <a:endParaRPr lang="en-US" sz="1800" b="1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83061" y="3883555"/>
            <a:ext cx="4431952" cy="18540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180000" tIns="180000" rIns="180000" bIns="180000">
            <a:spAutoFit/>
          </a:bodyPr>
          <a:lstStyle/>
          <a:p>
            <a:pPr algn="ctr">
              <a:lnSpc>
                <a:spcPct val="137000"/>
              </a:lnSpc>
            </a:pP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अपनी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भावनाओं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के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बारे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में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किसी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विशेषज्ञ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से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बात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करने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में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कोई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शर्म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की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बात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नहीं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है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।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दूसरों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के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सामने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अपनी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भावनाएं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और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विचार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व्यक्त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करने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से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आप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को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अंदर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से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हल्का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महसूस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होगा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। </a:t>
            </a:r>
            <a:endParaRPr lang="en-IN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004486" y="4207773"/>
            <a:ext cx="4324864" cy="110217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180000" tIns="180000" rIns="180000" bIns="180000">
            <a:spAutoFit/>
          </a:bodyPr>
          <a:lstStyle/>
          <a:p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यदि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आप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को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किसी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परामर्शदाता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से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बात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करने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की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आवश्यकता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लगती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है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तो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मदद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मांगने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में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ना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हिचकिचाएं</a:t>
            </a:r>
            <a:endParaRPr lang="en-IN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325549" y="6027003"/>
            <a:ext cx="30999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"Alone we can do so little; together we can do so much." – Helen Keller</a:t>
            </a:r>
          </a:p>
        </p:txBody>
      </p:sp>
      <p:pic>
        <p:nvPicPr>
          <p:cNvPr id="34" name="Picture 33" descr="dialog-148815_128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5656" y="2879125"/>
            <a:ext cx="654909" cy="465599"/>
          </a:xfrm>
          <a:prstGeom prst="rect">
            <a:avLst/>
          </a:prstGeom>
        </p:spPr>
      </p:pic>
      <p:pic>
        <p:nvPicPr>
          <p:cNvPr id="35" name="Picture 34" descr="dialog-148815_128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3914" y="3945918"/>
            <a:ext cx="654909" cy="465599"/>
          </a:xfrm>
          <a:prstGeom prst="rect">
            <a:avLst/>
          </a:prstGeom>
        </p:spPr>
      </p:pic>
      <p:pic>
        <p:nvPicPr>
          <p:cNvPr id="36" name="Picture 35" descr="boy-1300136_128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672480">
            <a:off x="7301518" y="5065805"/>
            <a:ext cx="2410416" cy="1783331"/>
          </a:xfrm>
          <a:prstGeom prst="rect">
            <a:avLst/>
          </a:prstGeom>
          <a:effectLst>
            <a:outerShdw blurRad="50800" dist="50800" dir="5400000" sx="1000" sy="1000" algn="ctr" rotWithShape="0">
              <a:srgbClr val="000000"/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banner-48962_1280.pn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r="32025"/>
          <a:stretch>
            <a:fillRect/>
          </a:stretch>
        </p:blipFill>
        <p:spPr>
          <a:xfrm>
            <a:off x="6818212" y="-640491"/>
            <a:ext cx="3087788" cy="2271267"/>
          </a:xfrm>
          <a:prstGeom prst="rect">
            <a:avLst/>
          </a:prstGeom>
        </p:spPr>
      </p:pic>
      <p:pic>
        <p:nvPicPr>
          <p:cNvPr id="17" name="Picture 16" descr="banner-48962_1280.png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33898"/>
          <a:stretch>
            <a:fillRect/>
          </a:stretch>
        </p:blipFill>
        <p:spPr>
          <a:xfrm>
            <a:off x="0" y="-599302"/>
            <a:ext cx="3002692" cy="227126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51470" y="457198"/>
            <a:ext cx="37382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2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864221" y="881391"/>
            <a:ext cx="61775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बच्चे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की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परवरिश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करने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में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आप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को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आदर्श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माता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पिता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बनना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है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ऐसा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नहीं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है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। </a:t>
            </a:r>
            <a:endParaRPr lang="en-US" sz="2400" b="1" i="1" dirty="0">
              <a:solidFill>
                <a:schemeClr val="accent1">
                  <a:lumMod val="50000"/>
                </a:schemeClr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928551" y="6145368"/>
            <a:ext cx="43990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There is no such thing as a perfect parent. </a:t>
            </a:r>
          </a:p>
          <a:p>
            <a:pPr algn="ctr"/>
            <a:r>
              <a:rPr lang="en-US" i="1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Just be a real one. - Sue Atkins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16602" y="2260701"/>
            <a:ext cx="3796037" cy="9175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180000" tIns="180000" rIns="180000" bIns="180000">
            <a:spAutoFit/>
          </a:bodyPr>
          <a:lstStyle/>
          <a:p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कोई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भी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परिपक्व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नहीं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है,तो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असंभव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लक्ष्य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क्यों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रखना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?</a:t>
            </a:r>
            <a:endParaRPr lang="en-US" sz="1800" i="1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979787" y="2511487"/>
            <a:ext cx="4298335" cy="91751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180000" tIns="180000" rIns="180000" bIns="180000">
            <a:spAutoFit/>
          </a:bodyPr>
          <a:lstStyle/>
          <a:p>
            <a:pPr algn="ctr"/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आप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अपनी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क्षमता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अनुसार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अपने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बच्चे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लिए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जो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सर्वोत्तम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है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वह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कर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रहे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हैं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। </a:t>
            </a:r>
            <a:endParaRPr lang="en-US" sz="1800" b="1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03201" y="3636240"/>
            <a:ext cx="3809438" cy="9175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180000" tIns="180000" rIns="180000" bIns="180000">
            <a:spAutoFit/>
          </a:bodyPr>
          <a:lstStyle/>
          <a:p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इस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यात्रा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में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आने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वाली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असफलता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से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परेशान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न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हों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। </a:t>
            </a:r>
            <a:endParaRPr lang="en-US" sz="1800" b="1" i="1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945019" y="3824159"/>
            <a:ext cx="4324864" cy="147151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180000" tIns="180000" rIns="180000" bIns="180000">
            <a:spAutoFit/>
          </a:bodyPr>
          <a:lstStyle/>
          <a:p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सभी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बच्चों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को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एक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सशक्त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और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देखभाल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करने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वाले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परिवार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की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आवश्यकता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होती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है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,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जो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अपने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बच्चे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के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लिए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हर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संभव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प्रयत्न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करते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हैं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।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और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बच्चे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से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बहुत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प्यार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करते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हैं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। </a:t>
            </a:r>
            <a:endParaRPr lang="en-IN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39" name="Picture 38" descr="dialog-148815_128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4878" y="2656703"/>
            <a:ext cx="654909" cy="465599"/>
          </a:xfrm>
          <a:prstGeom prst="rect">
            <a:avLst/>
          </a:prstGeom>
        </p:spPr>
      </p:pic>
      <p:pic>
        <p:nvPicPr>
          <p:cNvPr id="40" name="Picture 39" descr="dialog-148815_128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6639" y="4168339"/>
            <a:ext cx="654909" cy="465599"/>
          </a:xfrm>
          <a:prstGeom prst="rect">
            <a:avLst/>
          </a:prstGeom>
        </p:spPr>
      </p:pic>
      <p:pic>
        <p:nvPicPr>
          <p:cNvPr id="41" name="Picture 40" descr="boy-1300136_128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672480">
            <a:off x="7301518" y="4979308"/>
            <a:ext cx="2410416" cy="1783331"/>
          </a:xfrm>
          <a:prstGeom prst="rect">
            <a:avLst/>
          </a:prstGeom>
          <a:effectLst>
            <a:outerShdw blurRad="50800" dist="50800" dir="5400000" sx="1000" sy="1000" algn="ctr" rotWithShape="0">
              <a:srgbClr val="000000"/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banner-48962_1280.pn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r="32025"/>
          <a:stretch>
            <a:fillRect/>
          </a:stretch>
        </p:blipFill>
        <p:spPr>
          <a:xfrm>
            <a:off x="6818212" y="-640491"/>
            <a:ext cx="3087788" cy="2271267"/>
          </a:xfrm>
          <a:prstGeom prst="rect">
            <a:avLst/>
          </a:prstGeom>
        </p:spPr>
      </p:pic>
      <p:pic>
        <p:nvPicPr>
          <p:cNvPr id="17" name="Picture 16" descr="banner-48962_1280.png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33898"/>
          <a:stretch>
            <a:fillRect/>
          </a:stretch>
        </p:blipFill>
        <p:spPr>
          <a:xfrm>
            <a:off x="0" y="-599302"/>
            <a:ext cx="3002692" cy="227126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742303" y="333630"/>
            <a:ext cx="37382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3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864221" y="819607"/>
            <a:ext cx="61775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परिवार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के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अन्य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सदस्यों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के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साथ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घर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के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काम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और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जिम्मेदारी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साझा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करने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में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ना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हिचकिचाएं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,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एक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endParaRPr lang="en-US" sz="2400" b="1" i="1" dirty="0">
              <a:solidFill>
                <a:schemeClr val="accent1">
                  <a:lumMod val="50000"/>
                </a:schemeClr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755556" y="6085009"/>
            <a:ext cx="43990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chemeClr val="bg1"/>
                </a:solidFill>
              </a:rPr>
              <a:t>“</a:t>
            </a:r>
            <a:r>
              <a:rPr lang="en-US" i="1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Coming together is a beginning; keeping together is progress; working together is success.” </a:t>
            </a:r>
          </a:p>
          <a:p>
            <a:pPr algn="ctr"/>
            <a:r>
              <a:rPr lang="en-US" i="1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- Henry Ford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79533" y="2223630"/>
            <a:ext cx="3894068" cy="8559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180000" tIns="180000" rIns="180000" bIns="180000">
            <a:spAutoFit/>
          </a:bodyPr>
          <a:lstStyle/>
          <a:p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देखभालकर्ता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नाते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घर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और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बच्चे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की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सभी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जिम्मेदारी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आप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ऊपर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आ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जाती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है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।</a:t>
            </a:r>
            <a:endParaRPr lang="en-US" sz="1600" i="1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967430" y="2698997"/>
            <a:ext cx="4226011" cy="91751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180000" tIns="180000" rIns="180000" bIns="180000">
            <a:spAutoFit/>
          </a:bodyPr>
          <a:lstStyle/>
          <a:p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घर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में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एक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ऐसी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व्यवस्था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बनाएं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जिससे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घर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सभी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सदस्यों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बीच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काम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को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बाँट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सकें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।</a:t>
            </a:r>
            <a:endParaRPr lang="en-IN" sz="18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03202" y="3747634"/>
            <a:ext cx="3870399" cy="8559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180000" tIns="180000" rIns="180000" bIns="180000">
            <a:spAutoFit/>
          </a:bodyPr>
          <a:lstStyle/>
          <a:p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घर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संभालना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आप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की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अकेले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की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जिम्मेदारी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नहीं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है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। </a:t>
            </a:r>
            <a:endParaRPr lang="en-IN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953000" y="4169885"/>
            <a:ext cx="4240441" cy="91751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180000" tIns="180000" rIns="180000" bIns="180000">
            <a:spAutoFit/>
          </a:bodyPr>
          <a:lstStyle/>
          <a:p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साथ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आना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शुरुआत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है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,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साथ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रहना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प्रगति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है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और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साथ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में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काम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करना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सफलता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है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। </a:t>
            </a:r>
            <a:endParaRPr lang="en-IN" sz="18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39" name="Picture 38" descr="dialog-148815_128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3061" y="2562252"/>
            <a:ext cx="654909" cy="465599"/>
          </a:xfrm>
          <a:prstGeom prst="rect">
            <a:avLst/>
          </a:prstGeom>
        </p:spPr>
      </p:pic>
      <p:pic>
        <p:nvPicPr>
          <p:cNvPr id="40" name="Picture 39" descr="dialog-148815_128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492" y="3939500"/>
            <a:ext cx="654909" cy="465599"/>
          </a:xfrm>
          <a:prstGeom prst="rect">
            <a:avLst/>
          </a:prstGeom>
        </p:spPr>
      </p:pic>
      <p:pic>
        <p:nvPicPr>
          <p:cNvPr id="41" name="Picture 40" descr="boy-1300136_128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672480">
            <a:off x="7301518" y="4979308"/>
            <a:ext cx="2410416" cy="1783331"/>
          </a:xfrm>
          <a:prstGeom prst="rect">
            <a:avLst/>
          </a:prstGeom>
          <a:effectLst>
            <a:outerShdw blurRad="50800" dist="50800" dir="5400000" sx="1000" sy="1000" algn="ctr" rotWithShape="0">
              <a:srgbClr val="000000"/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banner-48962_1280.pn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r="32025"/>
          <a:stretch>
            <a:fillRect/>
          </a:stretch>
        </p:blipFill>
        <p:spPr>
          <a:xfrm>
            <a:off x="6818212" y="-640491"/>
            <a:ext cx="3087788" cy="2271267"/>
          </a:xfrm>
          <a:prstGeom prst="rect">
            <a:avLst/>
          </a:prstGeom>
        </p:spPr>
      </p:pic>
      <p:pic>
        <p:nvPicPr>
          <p:cNvPr id="17" name="Picture 16" descr="banner-48962_1280.png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33898"/>
          <a:stretch>
            <a:fillRect/>
          </a:stretch>
        </p:blipFill>
        <p:spPr>
          <a:xfrm>
            <a:off x="0" y="-599302"/>
            <a:ext cx="3002692" cy="227126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471355" y="86493"/>
            <a:ext cx="37382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4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89311" y="1083423"/>
            <a:ext cx="7127379" cy="561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7000"/>
              </a:lnSpc>
            </a:pP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बच्चों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की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देखभाल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आप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की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अनेक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जिम्मेदारीयों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में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से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एक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है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।</a:t>
            </a:r>
            <a:endParaRPr lang="en-IN" sz="2400" b="1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631989" y="6163543"/>
            <a:ext cx="43990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“Remember to take care of yourself.</a:t>
            </a:r>
          </a:p>
          <a:p>
            <a:pPr algn="ctr"/>
            <a:r>
              <a:rPr lang="en-US" i="1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 You can’t pour from an empty cup.”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79532" y="1766430"/>
            <a:ext cx="4768663" cy="10138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180000" tIns="180000" rIns="180000" bIns="180000">
            <a:spAutoFit/>
          </a:bodyPr>
          <a:lstStyle/>
          <a:p>
            <a:pPr>
              <a:lnSpc>
                <a:spcPct val="137000"/>
              </a:lnSpc>
            </a:pPr>
            <a:r>
              <a:rPr lang="en-IN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बच्चे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देखभाल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करते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करते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ऐसा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एक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समय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आएगा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कि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आप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का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सारा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समय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इसी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कार्य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में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गुजर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जाएगा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। </a:t>
            </a:r>
            <a:endParaRPr lang="en-IN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503839" y="3069853"/>
            <a:ext cx="5611329" cy="11945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180000" tIns="180000" rIns="180000" bIns="180000">
            <a:spAutoFit/>
          </a:bodyPr>
          <a:lstStyle/>
          <a:p>
            <a:pPr algn="ctr"/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कभी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कभी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आप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को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कुछ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काम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हो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‘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ना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’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बोलना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सीखना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पड़ेगा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solidFill>
                  <a:srgbClr val="444746"/>
                </a:solidFill>
                <a:effectLst/>
                <a:latin typeface="Palanquin" panose="020B0004020203020204" pitchFamily="34" charset="0"/>
                <a:ea typeface="Palanquin" panose="020B0004020203020204" pitchFamily="34" charset="0"/>
              </a:rPr>
              <a:t>जैसा</a:t>
            </a:r>
            <a:r>
              <a:rPr lang="en-GB" sz="1800" b="1" dirty="0">
                <a:solidFill>
                  <a:srgbClr val="444746"/>
                </a:solidFill>
                <a:effectLst/>
                <a:latin typeface="Palanquin" panose="020B0004020203020204" pitchFamily="34" charset="0"/>
                <a:ea typeface="Palanquin" panose="020B0004020203020204" pitchFamily="34" charset="0"/>
              </a:rPr>
              <a:t> </a:t>
            </a:r>
            <a:r>
              <a:rPr lang="en-GB" sz="1800" b="1" dirty="0" err="1">
                <a:solidFill>
                  <a:srgbClr val="444746"/>
                </a:solidFill>
                <a:effectLst/>
                <a:latin typeface="Palanquin" panose="020B0004020203020204" pitchFamily="34" charset="0"/>
                <a:ea typeface="Palanquin" panose="020B0004020203020204" pitchFamily="34" charset="0"/>
              </a:rPr>
              <a:t>कि</a:t>
            </a:r>
            <a:r>
              <a:rPr lang="en-GB" sz="1800" b="1" dirty="0">
                <a:solidFill>
                  <a:srgbClr val="444746"/>
                </a:solidFill>
                <a:effectLst/>
                <a:latin typeface="Palanquin" panose="020B0004020203020204" pitchFamily="34" charset="0"/>
                <a:ea typeface="Palanquin" panose="020B0004020203020204" pitchFamily="34" charset="0"/>
              </a:rPr>
              <a:t> </a:t>
            </a:r>
            <a:r>
              <a:rPr lang="en-GB" sz="1800" b="1" dirty="0" err="1">
                <a:solidFill>
                  <a:srgbClr val="444746"/>
                </a:solidFill>
                <a:effectLst/>
                <a:latin typeface="Palanquin" panose="020B0004020203020204" pitchFamily="34" charset="0"/>
                <a:ea typeface="Palanquin" panose="020B0004020203020204" pitchFamily="34" charset="0"/>
              </a:rPr>
              <a:t>आपको</a:t>
            </a:r>
            <a:r>
              <a:rPr lang="en-GB" sz="1800" b="1" dirty="0">
                <a:solidFill>
                  <a:srgbClr val="444746"/>
                </a:solidFill>
                <a:effectLst/>
                <a:latin typeface="Palanquin" panose="020B0004020203020204" pitchFamily="34" charset="0"/>
                <a:ea typeface="Palanquin" panose="020B0004020203020204" pitchFamily="34" charset="0"/>
              </a:rPr>
              <a:t> </a:t>
            </a:r>
            <a:r>
              <a:rPr lang="en-GB" sz="1800" b="1" dirty="0" err="1">
                <a:solidFill>
                  <a:srgbClr val="444746"/>
                </a:solidFill>
                <a:effectLst/>
                <a:latin typeface="Palanquin" panose="020B0004020203020204" pitchFamily="34" charset="0"/>
                <a:ea typeface="Palanquin" panose="020B0004020203020204" pitchFamily="34" charset="0"/>
              </a:rPr>
              <a:t>ये</a:t>
            </a:r>
            <a:r>
              <a:rPr lang="en-GB" sz="1800" b="1" dirty="0">
                <a:solidFill>
                  <a:srgbClr val="444746"/>
                </a:solidFill>
                <a:effectLst/>
                <a:latin typeface="Palanquin" panose="020B0004020203020204" pitchFamily="34" charset="0"/>
                <a:ea typeface="Palanquin" panose="020B0004020203020204" pitchFamily="34" charset="0"/>
              </a:rPr>
              <a:t> </a:t>
            </a:r>
            <a:r>
              <a:rPr lang="en-GB" sz="1800" b="1" dirty="0" err="1">
                <a:solidFill>
                  <a:srgbClr val="444746"/>
                </a:solidFill>
                <a:effectLst/>
                <a:latin typeface="Palanquin" panose="020B0004020203020204" pitchFamily="34" charset="0"/>
                <a:ea typeface="Palanquin" panose="020B0004020203020204" pitchFamily="34" charset="0"/>
              </a:rPr>
              <a:t>मुश्किल</a:t>
            </a:r>
            <a:r>
              <a:rPr lang="en-GB" sz="1800" b="1" dirty="0">
                <a:solidFill>
                  <a:srgbClr val="444746"/>
                </a:solidFill>
                <a:effectLst/>
                <a:latin typeface="Palanquin" panose="020B0004020203020204" pitchFamily="34" charset="0"/>
                <a:ea typeface="Palanquin" panose="020B0004020203020204" pitchFamily="34" charset="0"/>
              </a:rPr>
              <a:t> </a:t>
            </a:r>
            <a:r>
              <a:rPr lang="en-GB" sz="1800" b="1" dirty="0" err="1">
                <a:solidFill>
                  <a:srgbClr val="444746"/>
                </a:solidFill>
                <a:effectLst/>
                <a:latin typeface="Palanquin" panose="020B0004020203020204" pitchFamily="34" charset="0"/>
                <a:ea typeface="Palanquin" panose="020B0004020203020204" pitchFamily="34" charset="0"/>
              </a:rPr>
              <a:t>लग</a:t>
            </a:r>
            <a:r>
              <a:rPr lang="en-GB" sz="1800" b="1" dirty="0">
                <a:solidFill>
                  <a:srgbClr val="444746"/>
                </a:solidFill>
                <a:effectLst/>
                <a:latin typeface="Palanquin" panose="020B0004020203020204" pitchFamily="34" charset="0"/>
                <a:ea typeface="Palanquin" panose="020B0004020203020204" pitchFamily="34" charset="0"/>
              </a:rPr>
              <a:t> </a:t>
            </a:r>
            <a:r>
              <a:rPr lang="en-GB" sz="1800" b="1" dirty="0" err="1">
                <a:solidFill>
                  <a:srgbClr val="444746"/>
                </a:solidFill>
                <a:effectLst/>
                <a:latin typeface="Palanquin" panose="020B0004020203020204" pitchFamily="34" charset="0"/>
                <a:ea typeface="Palanquin" panose="020B0004020203020204" pitchFamily="34" charset="0"/>
              </a:rPr>
              <a:t>रहा</a:t>
            </a:r>
            <a:r>
              <a:rPr lang="en-GB" sz="1800" b="1" dirty="0">
                <a:solidFill>
                  <a:srgbClr val="444746"/>
                </a:solidFill>
                <a:effectLst/>
                <a:latin typeface="Palanquin" panose="020B0004020203020204" pitchFamily="34" charset="0"/>
                <a:ea typeface="Palanquin" panose="020B0004020203020204" pitchFamily="34" charset="0"/>
              </a:rPr>
              <a:t> </a:t>
            </a:r>
            <a:r>
              <a:rPr lang="en-GB" sz="1800" b="1" dirty="0" err="1">
                <a:solidFill>
                  <a:srgbClr val="444746"/>
                </a:solidFill>
                <a:effectLst/>
                <a:latin typeface="Palanquin" panose="020B0004020203020204" pitchFamily="34" charset="0"/>
                <a:ea typeface="Palanquin" panose="020B0004020203020204" pitchFamily="34" charset="0"/>
              </a:rPr>
              <a:t>है</a:t>
            </a:r>
            <a:r>
              <a:rPr lang="en-GB" sz="1800" b="1" dirty="0">
                <a:solidFill>
                  <a:srgbClr val="444746"/>
                </a:solidFill>
                <a:effectLst/>
                <a:latin typeface="Palanquin" panose="020B0004020203020204" pitchFamily="34" charset="0"/>
                <a:ea typeface="Palanquin" panose="020B0004020203020204" pitchFamily="34" charset="0"/>
              </a:rPr>
              <a:t> </a:t>
            </a:r>
            <a:r>
              <a:rPr lang="en-GB" sz="1800" b="1" dirty="0" err="1">
                <a:solidFill>
                  <a:srgbClr val="444746"/>
                </a:solidFill>
                <a:effectLst/>
                <a:latin typeface="Palanquin" panose="020B0004020203020204" pitchFamily="34" charset="0"/>
                <a:ea typeface="Palanquin" panose="020B0004020203020204" pitchFamily="34" charset="0"/>
              </a:rPr>
              <a:t>परंतु</a:t>
            </a:r>
            <a:r>
              <a:rPr lang="en-GB" sz="1800" b="1" dirty="0">
                <a:solidFill>
                  <a:srgbClr val="444746"/>
                </a:solidFill>
                <a:effectLst/>
                <a:latin typeface="Palanquin" panose="020B0004020203020204" pitchFamily="34" charset="0"/>
                <a:ea typeface="Palanquin" panose="020B0004020203020204" pitchFamily="34" charset="0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आप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स्वास्थ्य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लिए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आवश्यक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है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। </a:t>
            </a:r>
            <a:endParaRPr lang="en-US" sz="1800" b="1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79532" y="4471197"/>
            <a:ext cx="5926068" cy="13511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180000" tIns="180000" rIns="180000" bIns="180000">
            <a:spAutoFit/>
          </a:bodyPr>
          <a:lstStyle/>
          <a:p>
            <a:pPr>
              <a:lnSpc>
                <a:spcPct val="137000"/>
              </a:lnSpc>
            </a:pP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यह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आदत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आप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और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आप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परिवार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लिए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लाभदायक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होगी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।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एक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अलग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दृष्टिकोण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आप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अंदर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आत्मविश्वास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पैदा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करेगा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और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आप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अपने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बच्चे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को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आत्मनिर्भर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बनाने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की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ओर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बढ़ेंगें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। </a:t>
            </a:r>
            <a:endParaRPr lang="en-IN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39" name="Picture 38" descr="dialog-148815_128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8629" y="2840132"/>
            <a:ext cx="654909" cy="465599"/>
          </a:xfrm>
          <a:prstGeom prst="rect">
            <a:avLst/>
          </a:prstGeom>
        </p:spPr>
      </p:pic>
      <p:pic>
        <p:nvPicPr>
          <p:cNvPr id="41" name="Picture 40" descr="boy-1300136_128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672480">
            <a:off x="7301518" y="4979308"/>
            <a:ext cx="2410416" cy="1783331"/>
          </a:xfrm>
          <a:prstGeom prst="rect">
            <a:avLst/>
          </a:prstGeom>
          <a:effectLst>
            <a:outerShdw blurRad="50800" dist="50800" dir="5400000" sx="1000" sy="1000" algn="ctr" rotWithShape="0">
              <a:srgbClr val="000000"/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banner-48962_1280.pn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r="32025"/>
          <a:stretch>
            <a:fillRect/>
          </a:stretch>
        </p:blipFill>
        <p:spPr>
          <a:xfrm>
            <a:off x="6818212" y="-640491"/>
            <a:ext cx="3087788" cy="2271267"/>
          </a:xfrm>
          <a:prstGeom prst="rect">
            <a:avLst/>
          </a:prstGeom>
        </p:spPr>
      </p:pic>
      <p:pic>
        <p:nvPicPr>
          <p:cNvPr id="17" name="Picture 16" descr="banner-48962_1280.png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33898"/>
          <a:stretch>
            <a:fillRect/>
          </a:stretch>
        </p:blipFill>
        <p:spPr>
          <a:xfrm>
            <a:off x="0" y="-599302"/>
            <a:ext cx="3002692" cy="227126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006284" y="111205"/>
            <a:ext cx="37382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5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16510" y="1104970"/>
            <a:ext cx="7796910" cy="561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7000"/>
              </a:lnSpc>
            </a:pP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हम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एक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परिवार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हैं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!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परिवार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के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हरेक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सदस्य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के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साथ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समय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बिताएं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। </a:t>
            </a:r>
            <a:endParaRPr lang="en-IN" sz="2400" b="1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631989" y="6305783"/>
            <a:ext cx="43990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“The best things in life are the people we love”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280933" y="1878190"/>
            <a:ext cx="7068065" cy="7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180000" tIns="180000" rIns="180000" bIns="180000">
            <a:spAutoFit/>
          </a:bodyPr>
          <a:lstStyle/>
          <a:p>
            <a:pPr algn="ctr">
              <a:lnSpc>
                <a:spcPct val="137000"/>
              </a:lnSpc>
            </a:pP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विशेष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आवश्यकता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वाला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बच्चा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अक्सर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परिवार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का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केंद्र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बिंदु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बन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जाता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है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। </a:t>
            </a:r>
            <a:endParaRPr lang="en-IN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280933" y="2802676"/>
            <a:ext cx="7068065" cy="7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180000" tIns="180000" rIns="180000" bIns="180000">
            <a:spAutoFit/>
          </a:bodyPr>
          <a:lstStyle/>
          <a:p>
            <a:pPr algn="ctr">
              <a:lnSpc>
                <a:spcPct val="137000"/>
              </a:lnSpc>
            </a:pP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इन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सब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में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अपने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दूसरे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बच्चे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को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,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जीवनसाथी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को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ना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भूल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जाएँ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। </a:t>
            </a:r>
            <a:endParaRPr lang="en-IN" sz="18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280933" y="3678983"/>
            <a:ext cx="7068064" cy="6405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180000" tIns="180000" rIns="180000" bIns="180000">
            <a:spAutoFit/>
          </a:bodyPr>
          <a:lstStyle/>
          <a:p>
            <a:pPr algn="ctr"/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घर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में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सभी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को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समय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दें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और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बातचीत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करें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। </a:t>
            </a:r>
            <a:endParaRPr lang="en-US" sz="1800" b="1" i="1" dirty="0"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39" name="Picture 38" descr="dialog-148815_128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657" y="2642032"/>
            <a:ext cx="654909" cy="46559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280933" y="4478242"/>
            <a:ext cx="7068064" cy="7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180000" tIns="180000" rIns="180000" bIns="180000">
            <a:spAutoFit/>
          </a:bodyPr>
          <a:lstStyle/>
          <a:p>
            <a:pPr algn="ctr">
              <a:lnSpc>
                <a:spcPct val="137000"/>
              </a:lnSpc>
            </a:pP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बातचीत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दौरान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बच्चे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निदान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अलावा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अन्य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विषयों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पर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भी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बातें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करें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। </a:t>
            </a:r>
            <a:endParaRPr lang="en-IN" sz="18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16" name="Picture 15" descr="boy-1300136_128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672480">
            <a:off x="7301517" y="5065805"/>
            <a:ext cx="2410416" cy="1783331"/>
          </a:xfrm>
          <a:prstGeom prst="rect">
            <a:avLst/>
          </a:prstGeom>
          <a:effectLst>
            <a:outerShdw blurRad="50800" dist="50800" dir="5400000" sx="1000" sy="1000" algn="ctr" rotWithShape="0">
              <a:srgbClr val="000000"/>
            </a:outerShdw>
          </a:effectLst>
        </p:spPr>
      </p:pic>
      <p:pic>
        <p:nvPicPr>
          <p:cNvPr id="19" name="Picture 18" descr="dialog-148815_128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1816" y="4347302"/>
            <a:ext cx="654909" cy="4655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banner-48962_1280.pn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r="32025"/>
          <a:stretch>
            <a:fillRect/>
          </a:stretch>
        </p:blipFill>
        <p:spPr>
          <a:xfrm>
            <a:off x="6818212" y="-640491"/>
            <a:ext cx="3087788" cy="2271267"/>
          </a:xfrm>
          <a:prstGeom prst="rect">
            <a:avLst/>
          </a:prstGeom>
        </p:spPr>
      </p:pic>
      <p:pic>
        <p:nvPicPr>
          <p:cNvPr id="17" name="Picture 16" descr="banner-48962_1280.png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33898"/>
          <a:stretch>
            <a:fillRect/>
          </a:stretch>
        </p:blipFill>
        <p:spPr>
          <a:xfrm>
            <a:off x="0" y="-599302"/>
            <a:ext cx="3002692" cy="227126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722976" y="296556"/>
            <a:ext cx="37382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6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662497" y="882066"/>
            <a:ext cx="6581005" cy="10678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7000"/>
              </a:lnSpc>
            </a:pP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अपने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लिए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भी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समय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निकालें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, "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मी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टाइम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"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अर्थात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ऐसा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समय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जिसमें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आप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अपने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लिए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कुछ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करें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।</a:t>
            </a:r>
            <a:endParaRPr lang="en-IN" sz="2400" b="1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286897" y="6218737"/>
            <a:ext cx="29411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“Take time to make you happy”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462745" y="2000110"/>
            <a:ext cx="6980511" cy="6097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180000" tIns="180000" rIns="180000" bIns="180000">
            <a:spAutoFit/>
          </a:bodyPr>
          <a:lstStyle/>
          <a:p>
            <a:pPr algn="ctr"/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यह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सुनिश्चित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करें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की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आप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हफ्ते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में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एक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बार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१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घंटे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अपने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लिए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निकाले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। </a:t>
            </a:r>
            <a:endParaRPr lang="en-US" sz="1600" i="1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461689" y="2682678"/>
            <a:ext cx="6981567" cy="109512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180000" tIns="180000" rIns="180000" bIns="180000">
            <a:spAutoFit/>
          </a:bodyPr>
          <a:lstStyle/>
          <a:p>
            <a:pPr algn="ctr">
              <a:lnSpc>
                <a:spcPct val="137000"/>
              </a:lnSpc>
            </a:pP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परिवार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किसी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सदस्य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को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अपनी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solidFill>
                  <a:srgbClr val="444746"/>
                </a:solidFill>
                <a:effectLst/>
                <a:latin typeface="Palanquin" panose="020B0004020203020204" pitchFamily="34" charset="0"/>
                <a:ea typeface="Palanquin" panose="020B0004020203020204" pitchFamily="34" charset="0"/>
              </a:rPr>
              <a:t>जिम्मेदारियाँ</a:t>
            </a:r>
            <a:r>
              <a:rPr lang="en-GB" sz="1800" b="1" dirty="0">
                <a:solidFill>
                  <a:srgbClr val="444746"/>
                </a:solidFill>
                <a:effectLst/>
                <a:latin typeface="Palanquin" panose="020B0004020203020204" pitchFamily="34" charset="0"/>
                <a:ea typeface="Palanquin" panose="020B0004020203020204" pitchFamily="34" charset="0"/>
              </a:rPr>
              <a:t> 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कुछ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घंटे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लिए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दे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दें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जिससे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आप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अपने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लिए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कुछ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समय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निकाल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सकें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। </a:t>
            </a:r>
            <a:endParaRPr lang="en-IN" sz="18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461689" y="3861863"/>
            <a:ext cx="6981567" cy="6764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180000" tIns="180000" rIns="180000" bIns="180000">
            <a:spAutoFit/>
          </a:bodyPr>
          <a:lstStyle/>
          <a:p>
            <a:pPr algn="ctr">
              <a:lnSpc>
                <a:spcPct val="137000"/>
              </a:lnSpc>
            </a:pP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दोस्तों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से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मिले,बाहर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घूमने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जाएँ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या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घर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में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आराम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से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अपनी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पसंदीदा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किताब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पढ़े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। </a:t>
            </a:r>
            <a:endParaRPr lang="en-IN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39" name="Picture 38" descr="dialog-148815_128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4234" y="2524082"/>
            <a:ext cx="654909" cy="46559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461689" y="4640802"/>
            <a:ext cx="6981568" cy="109512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180000" tIns="180000" rIns="180000" bIns="180000">
            <a:spAutoFit/>
          </a:bodyPr>
          <a:lstStyle/>
          <a:p>
            <a:pPr algn="ctr">
              <a:lnSpc>
                <a:spcPct val="137000"/>
              </a:lnSpc>
            </a:pP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अपने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लिए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समय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निकालने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से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या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अपने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ऊपर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ध्यान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देने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से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आप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पुनः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नई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ऊर्जा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साथ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अपने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दैनिक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कार्य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कर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पाएंगे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। </a:t>
            </a:r>
            <a:endParaRPr lang="en-IN" sz="18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16" name="Picture 15" descr="boy-1300136_128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672480">
            <a:off x="7301517" y="5065805"/>
            <a:ext cx="2410416" cy="1783331"/>
          </a:xfrm>
          <a:prstGeom prst="rect">
            <a:avLst/>
          </a:prstGeom>
          <a:effectLst>
            <a:outerShdw blurRad="50800" dist="50800" dir="5400000" sx="1000" sy="1000" algn="ctr" rotWithShape="0">
              <a:srgbClr val="000000"/>
            </a:outerShdw>
          </a:effectLst>
        </p:spPr>
      </p:pic>
      <p:pic>
        <p:nvPicPr>
          <p:cNvPr id="19" name="Picture 18" descr="dialog-148815_128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9802" y="4441569"/>
            <a:ext cx="654909" cy="4655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banner-48962_1280.pn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r="32025"/>
          <a:stretch>
            <a:fillRect/>
          </a:stretch>
        </p:blipFill>
        <p:spPr>
          <a:xfrm>
            <a:off x="6818212" y="-640491"/>
            <a:ext cx="3087788" cy="2271267"/>
          </a:xfrm>
          <a:prstGeom prst="rect">
            <a:avLst/>
          </a:prstGeom>
        </p:spPr>
      </p:pic>
      <p:pic>
        <p:nvPicPr>
          <p:cNvPr id="17" name="Picture 16" descr="banner-48962_1280.png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33898"/>
          <a:stretch>
            <a:fillRect/>
          </a:stretch>
        </p:blipFill>
        <p:spPr>
          <a:xfrm>
            <a:off x="0" y="-599302"/>
            <a:ext cx="3002692" cy="227126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476738" y="395410"/>
            <a:ext cx="37382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7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438530" y="597185"/>
            <a:ext cx="6581005" cy="561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7000"/>
              </a:lnSpc>
            </a:pP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हर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छोटी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जीत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का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जश्न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मनाएं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endParaRPr lang="en-IN" sz="2400" b="1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421926" y="6052177"/>
            <a:ext cx="51033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“A little here and a little there will always accumulate. Why be surprised when steady small steps take you to great places?</a:t>
            </a:r>
          </a:p>
          <a:p>
            <a:pPr algn="ctr"/>
            <a:r>
              <a:rPr lang="en-US" i="1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Richard Goodrich"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79575" y="1883682"/>
            <a:ext cx="6993924" cy="6764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180000" tIns="180000" rIns="180000" bIns="180000">
            <a:spAutoFit/>
          </a:bodyPr>
          <a:lstStyle/>
          <a:p>
            <a:pPr>
              <a:lnSpc>
                <a:spcPct val="137000"/>
              </a:lnSpc>
            </a:pP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एक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माता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पिता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होने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नाते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आप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हमेशा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अपने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बच्चे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लिए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अच्छे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से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अच्छे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चाहेंगे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।</a:t>
            </a:r>
            <a:endParaRPr lang="en-IN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064677" y="2597279"/>
            <a:ext cx="6969211" cy="44448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37000"/>
              </a:lnSpc>
            </a:pPr>
            <a:r>
              <a:rPr lang="en-IN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कई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बार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यह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समझना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मुश्किल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होता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है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कि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बच्चे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अपनी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गति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से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सीखते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हैं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। </a:t>
            </a:r>
            <a:endParaRPr lang="en-IN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82191" y="3544638"/>
            <a:ext cx="6993924" cy="6764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180000" tIns="180000" rIns="180000" bIns="180000">
            <a:spAutoFit/>
          </a:bodyPr>
          <a:lstStyle/>
          <a:p>
            <a:pPr>
              <a:lnSpc>
                <a:spcPct val="137000"/>
              </a:lnSpc>
            </a:pP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भविष्य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लिए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प्लान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करना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अच्छा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है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,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परन्तु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उतना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ही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महत्वपूर्ण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वर्तमान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में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रहना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है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। </a:t>
            </a:r>
            <a:endParaRPr lang="en-IN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067294" y="4278268"/>
            <a:ext cx="6960985" cy="82394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37000"/>
              </a:lnSpc>
            </a:pP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बच्चे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की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छोटी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छोटी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जीत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का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जश्न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मनाएं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।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इससे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बच्चा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प्रोत्साहित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होगा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और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उसका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आत्मविश्वास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बढ़ेगा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। </a:t>
            </a:r>
            <a:endParaRPr lang="en-IN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16" name="Picture 15" descr="boy-1300136_128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72480">
            <a:off x="7301517" y="5065805"/>
            <a:ext cx="2410416" cy="1783331"/>
          </a:xfrm>
          <a:prstGeom prst="rect">
            <a:avLst/>
          </a:prstGeom>
          <a:effectLst>
            <a:outerShdw blurRad="50800" dist="50800" dir="5400000" sx="1000" sy="1000" algn="ctr" rotWithShape="0">
              <a:srgbClr val="000000"/>
            </a:outerShdw>
          </a:effectLst>
        </p:spPr>
      </p:pic>
      <p:pic>
        <p:nvPicPr>
          <p:cNvPr id="19" name="Picture 18" descr="dialog-148815_128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9169" y="2732888"/>
            <a:ext cx="654909" cy="465599"/>
          </a:xfrm>
          <a:prstGeom prst="rect">
            <a:avLst/>
          </a:prstGeom>
        </p:spPr>
      </p:pic>
      <p:pic>
        <p:nvPicPr>
          <p:cNvPr id="22" name="Picture 21" descr="dialog-148815_128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7222" y="5006278"/>
            <a:ext cx="654909" cy="46559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691976" y="3463466"/>
            <a:ext cx="8550876" cy="91898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180000" tIns="180000" rIns="180000" bIns="180000">
            <a:spAutoFit/>
          </a:bodyPr>
          <a:lstStyle/>
          <a:p>
            <a:pPr>
              <a:lnSpc>
                <a:spcPct val="115000"/>
              </a:lnSpc>
            </a:pP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भावना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केंद्रित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तरीके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से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समाधान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ढूढ़ना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-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समस्या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से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क्या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असर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पड़ेगा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इस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पर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ध्यान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दें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।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उदाहरण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लिए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-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आप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को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गंदा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बिखरा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कमरा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पसंद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नहीं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है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। </a:t>
            </a:r>
            <a:endParaRPr lang="en-IN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14" name="Picture 13" descr="banner-48962_1280.pn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r="32025"/>
          <a:stretch>
            <a:fillRect/>
          </a:stretch>
        </p:blipFill>
        <p:spPr>
          <a:xfrm>
            <a:off x="6818212" y="-640491"/>
            <a:ext cx="3087788" cy="2271267"/>
          </a:xfrm>
          <a:prstGeom prst="rect">
            <a:avLst/>
          </a:prstGeom>
        </p:spPr>
      </p:pic>
      <p:pic>
        <p:nvPicPr>
          <p:cNvPr id="17" name="Picture 16" descr="banner-48962_1280.png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33898"/>
          <a:stretch>
            <a:fillRect/>
          </a:stretch>
        </p:blipFill>
        <p:spPr>
          <a:xfrm>
            <a:off x="0" y="-599302"/>
            <a:ext cx="3002692" cy="227126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316997" y="407766"/>
            <a:ext cx="37382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8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662498" y="803079"/>
            <a:ext cx="6581005" cy="561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7000"/>
              </a:lnSpc>
            </a:pP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समस्याओं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को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देखने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का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अपना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दृष्टिकोण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2400" b="1" dirty="0" err="1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बदलिए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effectLst/>
                <a:latin typeface="Palanquin Dark"/>
                <a:ea typeface="Palanquin Dark"/>
                <a:cs typeface="Palanquin Dark"/>
              </a:rPr>
              <a:t>। </a:t>
            </a:r>
            <a:endParaRPr lang="en-IN" sz="2400" b="1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347784" y="6084029"/>
            <a:ext cx="51033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“We can not solve our problems with the same level of thinking that created them”.</a:t>
            </a:r>
          </a:p>
          <a:p>
            <a:pPr algn="ctr"/>
            <a:r>
              <a:rPr lang="en-US" i="1" dirty="0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 ― Albert Einstein. 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91976" y="1421221"/>
            <a:ext cx="8550876" cy="6097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180000" tIns="180000" rIns="180000" bIns="180000">
            <a:spAutoFit/>
          </a:bodyPr>
          <a:lstStyle/>
          <a:p>
            <a:pPr algn="ctr"/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किसी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भी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समस्या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निवारण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से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पहले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एक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लंबी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सांस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लें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।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अब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दो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पहलुओं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से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समस्या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का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समाधान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600" dirty="0" err="1">
                <a:effectLst/>
                <a:latin typeface="Palanquin Dark"/>
                <a:ea typeface="Palanquin Dark"/>
                <a:cs typeface="Palanquin Dark"/>
              </a:rPr>
              <a:t>ढूढे</a:t>
            </a:r>
            <a:r>
              <a:rPr lang="en-GB" sz="1600" dirty="0">
                <a:effectLst/>
                <a:latin typeface="Palanquin Dark"/>
                <a:ea typeface="Palanquin Dark"/>
                <a:cs typeface="Palanquin Dark"/>
              </a:rPr>
              <a:t>। </a:t>
            </a:r>
            <a:endParaRPr lang="en-US" sz="1600" b="1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91976" y="2143472"/>
            <a:ext cx="4261024" cy="11945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180000" tIns="180000" rIns="180000" bIns="180000">
            <a:spAutoFit/>
          </a:bodyPr>
          <a:lstStyle/>
          <a:p>
            <a:pPr algn="ctr"/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समस्या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केंद्रित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तरीके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से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समाधान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ढूढ़ना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-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समस्या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की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जड़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तक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पहुचें।उदाहरण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लिए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-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आप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को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गंदा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बिखरा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हुआ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कमरा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पसंद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नहीं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है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। </a:t>
            </a:r>
            <a:endParaRPr lang="en-US" sz="1800" b="1" i="1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384800" y="2143472"/>
            <a:ext cx="3858052" cy="91751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180000" tIns="180000" rIns="180000" bIns="180000">
            <a:spAutoFit/>
          </a:bodyPr>
          <a:lstStyle/>
          <a:p>
            <a:pPr algn="ctr"/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है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।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आप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कमरे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को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साफ़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करके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इस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समस्या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से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बाहर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निकल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सकते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हैं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। </a:t>
            </a:r>
            <a:endParaRPr lang="en-US" sz="1800" b="1" i="1" dirty="0"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19" name="Picture 18" descr="dialog-148815_128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4374" y="2396746"/>
            <a:ext cx="654909" cy="465599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691976" y="4460990"/>
            <a:ext cx="4158543" cy="130704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180000" tIns="180000" rIns="180000" bIns="180000">
            <a:spAutoFit/>
          </a:bodyPr>
          <a:lstStyle/>
          <a:p>
            <a:pPr>
              <a:lnSpc>
                <a:spcPct val="115000"/>
              </a:lnSpc>
            </a:pP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आप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समझने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का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प्रयास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करेंगे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कि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आप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को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ऐसा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क्यों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लग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रहा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है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और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इसके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लिए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जो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आप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करते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हैं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उससे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आप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कैसा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महसूस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करते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हैं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। </a:t>
            </a:r>
            <a:endParaRPr lang="en-IN" sz="18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953001" y="4459543"/>
            <a:ext cx="4289852" cy="130704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180000" tIns="180000" rIns="180000" bIns="180000">
            <a:spAutoFit/>
          </a:bodyPr>
          <a:lstStyle/>
          <a:p>
            <a:pPr>
              <a:lnSpc>
                <a:spcPct val="115000"/>
              </a:lnSpc>
            </a:pP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किसी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भी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समस्या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का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हल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निकालने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लिए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इन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दोनों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तरीकों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के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बीच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संतुलन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बनाए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रखना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असरदार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तरीका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b="1" dirty="0" err="1">
                <a:effectLst/>
                <a:latin typeface="Palanquin Dark"/>
                <a:ea typeface="Palanquin Dark"/>
                <a:cs typeface="Palanquin Dark"/>
              </a:rPr>
              <a:t>होगा</a:t>
            </a:r>
            <a:r>
              <a:rPr lang="en-GB" sz="1800" b="1" dirty="0">
                <a:effectLst/>
                <a:latin typeface="Palanquin Dark"/>
                <a:ea typeface="Palanquin Dark"/>
                <a:cs typeface="Palanquin Dark"/>
              </a:rPr>
              <a:t>। </a:t>
            </a:r>
            <a:endParaRPr lang="en-IN" sz="18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28" name="Picture 27" descr="boy-1300136_128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672480">
            <a:off x="7481905" y="5209334"/>
            <a:ext cx="2243470" cy="1659817"/>
          </a:xfrm>
          <a:prstGeom prst="rect">
            <a:avLst/>
          </a:prstGeom>
          <a:effectLst>
            <a:outerShdw blurRad="50800" dist="50800" dir="5400000" sx="1000" sy="1000" algn="ctr" rotWithShape="0">
              <a:srgbClr val="000000"/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576983" y="1186954"/>
            <a:ext cx="4167737" cy="194414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180000" tIns="180000" rIns="180000" bIns="180000">
            <a:spAutoFit/>
          </a:bodyPr>
          <a:lstStyle/>
          <a:p>
            <a:pPr>
              <a:lnSpc>
                <a:spcPct val="115000"/>
              </a:lnSpc>
            </a:pP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नई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दिशा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एक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ऑनलाइन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जानकारी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संसाधन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प्लेटफार्म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है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जो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बौद्धिक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और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विकासत्मक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विकलांगता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से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प्रभावित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व्यक्तियों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के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परिवारों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की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सहायता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करता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है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।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अधिक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जानकारी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के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लिए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हमारी</a:t>
            </a:r>
            <a:r>
              <a:rPr lang="en-GB" sz="1800" dirty="0">
                <a:effectLst/>
                <a:latin typeface="Palanquin Dark"/>
                <a:ea typeface="Palanquin Dark"/>
                <a:cs typeface="Palanquin Dark"/>
              </a:rPr>
              <a:t> </a:t>
            </a:r>
            <a:r>
              <a:rPr lang="en-GB" sz="1800" dirty="0" err="1">
                <a:effectLst/>
                <a:latin typeface="Palanquin Dark"/>
                <a:ea typeface="Palanquin Dark"/>
                <a:cs typeface="Palanquin Dark"/>
              </a:rPr>
              <a:t>वेबसाइट</a:t>
            </a:r>
            <a:endParaRPr lang="en-IN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21" name="Picture 20" descr="banner-48962_1280.pn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r="32025"/>
          <a:stretch>
            <a:fillRect/>
          </a:stretch>
        </p:blipFill>
        <p:spPr>
          <a:xfrm>
            <a:off x="6818212" y="-640491"/>
            <a:ext cx="3087788" cy="2271267"/>
          </a:xfrm>
          <a:prstGeom prst="rect">
            <a:avLst/>
          </a:prstGeom>
        </p:spPr>
      </p:pic>
      <p:pic>
        <p:nvPicPr>
          <p:cNvPr id="22" name="Picture 21" descr="banner-48962_1280.png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33898"/>
          <a:stretch>
            <a:fillRect/>
          </a:stretch>
        </p:blipFill>
        <p:spPr>
          <a:xfrm>
            <a:off x="0" y="-599302"/>
            <a:ext cx="3002692" cy="2271267"/>
          </a:xfrm>
          <a:prstGeom prst="rect">
            <a:avLst/>
          </a:prstGeom>
        </p:spPr>
      </p:pic>
      <p:pic>
        <p:nvPicPr>
          <p:cNvPr id="1026" name="Picture 2" descr="C:\Users\Ambik\Downloads\meditation-567593_192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70436" y="1186954"/>
            <a:ext cx="4003588" cy="3659530"/>
          </a:xfrm>
          <a:prstGeom prst="rect">
            <a:avLst/>
          </a:prstGeom>
          <a:noFill/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ABF78AA-7766-1169-CDA1-C5904D7670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182" y="3368093"/>
            <a:ext cx="1931828" cy="193182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A5B2D78-D392-74AC-47BB-456828B140A9}"/>
              </a:ext>
            </a:extLst>
          </p:cNvPr>
          <p:cNvGrpSpPr/>
          <p:nvPr/>
        </p:nvGrpSpPr>
        <p:grpSpPr>
          <a:xfrm>
            <a:off x="685756" y="5038937"/>
            <a:ext cx="3804100" cy="727363"/>
            <a:chOff x="4447526" y="4935682"/>
            <a:chExt cx="3804100" cy="727363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355E58EC-E049-50EC-155A-D1A02419B376}"/>
                </a:ext>
              </a:extLst>
            </p:cNvPr>
            <p:cNvSpPr/>
            <p:nvPr/>
          </p:nvSpPr>
          <p:spPr>
            <a:xfrm>
              <a:off x="4447526" y="4935682"/>
              <a:ext cx="3771683" cy="72736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3600" b="1" dirty="0">
                <a:solidFill>
                  <a:schemeClr val="tx1"/>
                </a:solidFill>
              </a:endParaRP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43A5C6E-63BA-43C7-09DC-EF22E1356CD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131300" y="5082978"/>
              <a:ext cx="427836" cy="429878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04A7A11-2C24-704E-1867-A7B6DA95EE25}"/>
                </a:ext>
              </a:extLst>
            </p:cNvPr>
            <p:cNvSpPr txBox="1"/>
            <p:nvPr/>
          </p:nvSpPr>
          <p:spPr>
            <a:xfrm>
              <a:off x="5591553" y="4997100"/>
              <a:ext cx="266007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1" dirty="0">
                  <a:effectLst/>
                  <a:latin typeface="Palanquin Dark"/>
                  <a:ea typeface="Palanquin Dark"/>
                  <a:cs typeface="Palanquin Dark"/>
                </a:rPr>
                <a:t>844-844-8996</a:t>
              </a:r>
              <a:endParaRPr lang="en-IN" sz="3200" b="1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9CCAC27-6DCB-9B75-CA61-0EE52FA6A9D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15326" y="5005530"/>
              <a:ext cx="583557" cy="584775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37FC1A3-CFEF-21DD-C139-828FFEE39434}"/>
              </a:ext>
            </a:extLst>
          </p:cNvPr>
          <p:cNvGrpSpPr/>
          <p:nvPr/>
        </p:nvGrpSpPr>
        <p:grpSpPr>
          <a:xfrm>
            <a:off x="982910" y="3505997"/>
            <a:ext cx="1189910" cy="1120502"/>
            <a:chOff x="4359526" y="3353548"/>
            <a:chExt cx="1189910" cy="1120502"/>
          </a:xfrm>
        </p:grpSpPr>
        <p:sp>
          <p:nvSpPr>
            <p:cNvPr id="9" name="Speech Bubble: Oval 8">
              <a:extLst>
                <a:ext uri="{FF2B5EF4-FFF2-40B4-BE49-F238E27FC236}">
                  <a16:creationId xmlns:a16="http://schemas.microsoft.com/office/drawing/2014/main" id="{214E407A-8D12-A478-091E-AFA6BDFAF763}"/>
                </a:ext>
              </a:extLst>
            </p:cNvPr>
            <p:cNvSpPr/>
            <p:nvPr/>
          </p:nvSpPr>
          <p:spPr>
            <a:xfrm rot="19357522" flipH="1">
              <a:off x="4403409" y="3353548"/>
              <a:ext cx="1111610" cy="1120502"/>
            </a:xfrm>
            <a:prstGeom prst="wedgeEllipseCallou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ED3916C-72C3-DF10-3D28-6C11209517C7}"/>
                </a:ext>
              </a:extLst>
            </p:cNvPr>
            <p:cNvSpPr txBox="1"/>
            <p:nvPr/>
          </p:nvSpPr>
          <p:spPr>
            <a:xfrm>
              <a:off x="4359526" y="3713744"/>
              <a:ext cx="118991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solidFill>
                    <a:schemeClr val="bg1"/>
                  </a:solidFill>
                  <a:effectLst/>
                  <a:latin typeface="Palanquin Dark"/>
                  <a:ea typeface="Palanquin Dark"/>
                  <a:cs typeface="Palanquin Dark"/>
                </a:rPr>
                <a:t>Say Hi!</a:t>
              </a:r>
              <a:endParaRPr lang="en-IN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C90313F1-E0A4-FE31-DDE9-2E45E572BE65}"/>
              </a:ext>
            </a:extLst>
          </p:cNvPr>
          <p:cNvSpPr txBox="1"/>
          <p:nvPr/>
        </p:nvSpPr>
        <p:spPr>
          <a:xfrm>
            <a:off x="5042647" y="4999364"/>
            <a:ext cx="31974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i="1" dirty="0">
                <a:solidFill>
                  <a:schemeClr val="tx1"/>
                </a:solidFill>
              </a:rPr>
              <a:t>nayi-disha.org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286C0DD-74D5-7CFA-E209-B90971FCBA77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720" y="5091085"/>
            <a:ext cx="289776" cy="28765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4AFD529-109B-B678-D21C-186245B67A59}"/>
              </a:ext>
            </a:extLst>
          </p:cNvPr>
          <p:cNvSpPr txBox="1"/>
          <p:nvPr/>
        </p:nvSpPr>
        <p:spPr>
          <a:xfrm>
            <a:off x="5034496" y="5493207"/>
            <a:ext cx="46035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i="1" dirty="0">
                <a:solidFill>
                  <a:schemeClr val="tx1"/>
                </a:solidFill>
              </a:rPr>
              <a:t>contactus@nayi-disha.org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A613EC2-A347-74C1-1452-B46E2BC92395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719" y="5608483"/>
            <a:ext cx="297927" cy="20643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852</TotalTime>
  <Words>1063</Words>
  <Application>Microsoft Office PowerPoint</Application>
  <PresentationFormat>A4 Paper (210x297 mm)</PresentationFormat>
  <Paragraphs>77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Cambria</vt:lpstr>
      <vt:lpstr>Palanquin</vt:lpstr>
      <vt:lpstr>Palanquin Dark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 Office User</dc:creator>
  <cp:lastModifiedBy>Babita Bante</cp:lastModifiedBy>
  <cp:revision>65</cp:revision>
  <dcterms:created xsi:type="dcterms:W3CDTF">2018-06-12T10:23:00Z</dcterms:created>
  <dcterms:modified xsi:type="dcterms:W3CDTF">2024-12-06T10:46:01Z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KSOProductBuildVer" pid="2">
    <vt:lpwstr>2057-11.2.0.8942</vt:lpwstr>
  </property>
  <property fmtid="{D5CDD505-2E9C-101B-9397-08002B2CF9AE}" name="NXPowerLiteLastOptimized" pid="3">
    <vt:lpwstr>875597</vt:lpwstr>
  </property>
  <property fmtid="{D5CDD505-2E9C-101B-9397-08002B2CF9AE}" name="NXPowerLiteSettings" pid="4">
    <vt:lpwstr>F7000400038000</vt:lpwstr>
  </property>
  <property fmtid="{D5CDD505-2E9C-101B-9397-08002B2CF9AE}" name="NXPowerLiteVersion" pid="5">
    <vt:lpwstr>S10.3.1</vt:lpwstr>
  </property>
</Properties>
</file>