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Default Extension="jp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6858000" cy="9906000" type="A4"/>
  <p:notesSz cx="10693400" cy="7562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F5FF"/>
    <a:srgbClr val="CCECFF"/>
    <a:srgbClr val="CCFFFF"/>
    <a:srgbClr val="0A7E6D"/>
    <a:srgbClr val="DF8805"/>
    <a:srgbClr val="9E0203"/>
    <a:srgbClr val="FFDE00"/>
    <a:srgbClr val="028A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1920" y="53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3070860"/>
            <a:ext cx="58293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547360"/>
            <a:ext cx="4800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9212580"/>
            <a:ext cx="2194560" cy="495299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9212580"/>
            <a:ext cx="1577340" cy="495299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9212580"/>
            <a:ext cx="1577340" cy="4952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00726" y="526614"/>
            <a:ext cx="6056548" cy="871661"/>
          </a:xfrm>
          <a:prstGeom prst="rect">
            <a:avLst/>
          </a:prstGeom>
        </p:spPr>
        <p:txBody>
          <a:bodyPr lIns="0" tIns="0" rIns="0" bIns="0"/>
          <a:lstStyle>
            <a:lvl1pPr>
              <a:defRPr sz="5501" b="1" i="0">
                <a:solidFill>
                  <a:srgbClr val="58595B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278380"/>
            <a:ext cx="298323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278380"/>
            <a:ext cx="298323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2331720" y="9212580"/>
            <a:ext cx="2194560" cy="495299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342900" y="9212580"/>
            <a:ext cx="1577340" cy="495299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4937760" y="9212580"/>
            <a:ext cx="1577340" cy="4952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00726" y="526614"/>
            <a:ext cx="6056548" cy="871661"/>
          </a:xfrm>
          <a:prstGeom prst="rect">
            <a:avLst/>
          </a:prstGeom>
        </p:spPr>
        <p:txBody>
          <a:bodyPr lIns="0" tIns="0" rIns="0" bIns="0"/>
          <a:lstStyle>
            <a:lvl1pPr>
              <a:defRPr sz="5501" b="1" i="0">
                <a:solidFill>
                  <a:srgbClr val="58595B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2331720" y="9212580"/>
            <a:ext cx="2194560" cy="495299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342900" y="9212580"/>
            <a:ext cx="1577340" cy="495299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4937760" y="9212580"/>
            <a:ext cx="1577340" cy="4952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2331720" y="9212580"/>
            <a:ext cx="2194560" cy="495299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342900" y="9212580"/>
            <a:ext cx="1577340" cy="495299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4937760" y="9212580"/>
            <a:ext cx="1577340" cy="4952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98841">
        <a:defRPr>
          <a:latin typeface="+mn-lt"/>
          <a:ea typeface="+mn-ea"/>
          <a:cs typeface="+mn-cs"/>
        </a:defRPr>
      </a:lvl2pPr>
      <a:lvl3pPr marL="1197681">
        <a:defRPr>
          <a:latin typeface="+mn-lt"/>
          <a:ea typeface="+mn-ea"/>
          <a:cs typeface="+mn-cs"/>
        </a:defRPr>
      </a:lvl3pPr>
      <a:lvl4pPr marL="1796522">
        <a:defRPr>
          <a:latin typeface="+mn-lt"/>
          <a:ea typeface="+mn-ea"/>
          <a:cs typeface="+mn-cs"/>
        </a:defRPr>
      </a:lvl4pPr>
      <a:lvl5pPr marL="2395362">
        <a:defRPr>
          <a:latin typeface="+mn-lt"/>
          <a:ea typeface="+mn-ea"/>
          <a:cs typeface="+mn-cs"/>
        </a:defRPr>
      </a:lvl5pPr>
      <a:lvl6pPr marL="2994203">
        <a:defRPr>
          <a:latin typeface="+mn-lt"/>
          <a:ea typeface="+mn-ea"/>
          <a:cs typeface="+mn-cs"/>
        </a:defRPr>
      </a:lvl6pPr>
      <a:lvl7pPr marL="3593043">
        <a:defRPr>
          <a:latin typeface="+mn-lt"/>
          <a:ea typeface="+mn-ea"/>
          <a:cs typeface="+mn-cs"/>
        </a:defRPr>
      </a:lvl7pPr>
      <a:lvl8pPr marL="4191884">
        <a:defRPr>
          <a:latin typeface="+mn-lt"/>
          <a:ea typeface="+mn-ea"/>
          <a:cs typeface="+mn-cs"/>
        </a:defRPr>
      </a:lvl8pPr>
      <a:lvl9pPr marL="479072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98841">
        <a:defRPr>
          <a:latin typeface="+mn-lt"/>
          <a:ea typeface="+mn-ea"/>
          <a:cs typeface="+mn-cs"/>
        </a:defRPr>
      </a:lvl2pPr>
      <a:lvl3pPr marL="1197681">
        <a:defRPr>
          <a:latin typeface="+mn-lt"/>
          <a:ea typeface="+mn-ea"/>
          <a:cs typeface="+mn-cs"/>
        </a:defRPr>
      </a:lvl3pPr>
      <a:lvl4pPr marL="1796522">
        <a:defRPr>
          <a:latin typeface="+mn-lt"/>
          <a:ea typeface="+mn-ea"/>
          <a:cs typeface="+mn-cs"/>
        </a:defRPr>
      </a:lvl4pPr>
      <a:lvl5pPr marL="2395362">
        <a:defRPr>
          <a:latin typeface="+mn-lt"/>
          <a:ea typeface="+mn-ea"/>
          <a:cs typeface="+mn-cs"/>
        </a:defRPr>
      </a:lvl5pPr>
      <a:lvl6pPr marL="2994203">
        <a:defRPr>
          <a:latin typeface="+mn-lt"/>
          <a:ea typeface="+mn-ea"/>
          <a:cs typeface="+mn-cs"/>
        </a:defRPr>
      </a:lvl6pPr>
      <a:lvl7pPr marL="3593043">
        <a:defRPr>
          <a:latin typeface="+mn-lt"/>
          <a:ea typeface="+mn-ea"/>
          <a:cs typeface="+mn-cs"/>
        </a:defRPr>
      </a:lvl7pPr>
      <a:lvl8pPr marL="4191884">
        <a:defRPr>
          <a:latin typeface="+mn-lt"/>
          <a:ea typeface="+mn-ea"/>
          <a:cs typeface="+mn-cs"/>
        </a:defRPr>
      </a:lvl8pPr>
      <a:lvl9pPr marL="479072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0" y="1104321"/>
            <a:ext cx="6858000" cy="1460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6858000" cy="1214180"/>
          </a:xfrm>
          <a:prstGeom prst="rect">
            <a:avLst/>
          </a:prstGeom>
          <a:solidFill>
            <a:srgbClr val="E5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181600" y="9525000"/>
            <a:ext cx="13372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©Copyright 2020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3089190" y="9525000"/>
            <a:ext cx="1787610" cy="313621"/>
            <a:chOff x="2879383" y="9538593"/>
            <a:chExt cx="1787610" cy="313621"/>
          </a:xfrm>
        </p:grpSpPr>
        <p:sp>
          <p:nvSpPr>
            <p:cNvPr id="13" name="TextBox 12"/>
            <p:cNvSpPr txBox="1"/>
            <p:nvPr/>
          </p:nvSpPr>
          <p:spPr>
            <a:xfrm>
              <a:off x="3153886" y="9538593"/>
              <a:ext cx="151310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www.nayi-disha.org</a:t>
              </a: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79383" y="9538594"/>
              <a:ext cx="323737" cy="313620"/>
            </a:xfrm>
            <a:prstGeom prst="rect">
              <a:avLst/>
            </a:prstGeom>
          </p:spPr>
        </p:pic>
      </p:grpSp>
      <p:grpSp>
        <p:nvGrpSpPr>
          <p:cNvPr id="15" name="Group 14"/>
          <p:cNvGrpSpPr/>
          <p:nvPr/>
        </p:nvGrpSpPr>
        <p:grpSpPr>
          <a:xfrm>
            <a:off x="333255" y="9525000"/>
            <a:ext cx="2196861" cy="276998"/>
            <a:chOff x="446730" y="7268785"/>
            <a:chExt cx="1677219" cy="211478"/>
          </a:xfrm>
        </p:grpSpPr>
        <p:sp>
          <p:nvSpPr>
            <p:cNvPr id="16" name="TextBox 15"/>
            <p:cNvSpPr txBox="1"/>
            <p:nvPr/>
          </p:nvSpPr>
          <p:spPr>
            <a:xfrm>
              <a:off x="628182" y="7268785"/>
              <a:ext cx="1495767" cy="2114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contactus@nayi-disha.org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730" y="7282349"/>
              <a:ext cx="181451" cy="18145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49030"/>
            <a:ext cx="2000250" cy="7143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3550" y="844848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20" dirty="0">
                <a:latin typeface="Gill Sans MT" panose="020B0502020104020203" pitchFamily="34" charset="0"/>
                <a:cs typeface="Arial" panose="020B0604020202020204" pitchFamily="34" charset="0"/>
              </a:rPr>
              <a:t>CHART</a:t>
            </a:r>
            <a:endParaRPr lang="en-US" b="1" dirty="0">
              <a:latin typeface="Gill Sans MT" panose="020B0502020104020203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90100" y="44552"/>
            <a:ext cx="45679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USE THE </a:t>
            </a:r>
          </a:p>
          <a:p>
            <a:r>
              <a:rPr lang="en-US" sz="1600" b="1" dirty="0">
                <a:solidFill>
                  <a:srgbClr val="9E0203"/>
                </a:solidFill>
              </a:rPr>
              <a:t>ANTECEDENT </a:t>
            </a:r>
            <a:r>
              <a:rPr lang="en-US" sz="1600" b="1" dirty="0">
                <a:solidFill>
                  <a:srgbClr val="DF8805"/>
                </a:solidFill>
              </a:rPr>
              <a:t>BEHAVIOUR</a:t>
            </a:r>
            <a:r>
              <a:rPr lang="en-US" sz="1600" b="1" dirty="0"/>
              <a:t> </a:t>
            </a:r>
            <a:r>
              <a:rPr lang="en-US" sz="1600" b="1" dirty="0">
                <a:solidFill>
                  <a:srgbClr val="0A7E6D"/>
                </a:solidFill>
              </a:rPr>
              <a:t>CONSEQUENCE</a:t>
            </a:r>
            <a:r>
              <a:rPr lang="en-US" sz="1600" b="1" dirty="0"/>
              <a:t> (ABC) CHART TO DOCUMENT YOUR CHILD’S BEHAVIOURAL CONCERNS.</a:t>
            </a:r>
            <a:endParaRPr lang="en-US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111017" y="1249487"/>
            <a:ext cx="33457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GosmickSans" panose="02000606020000020004" pitchFamily="2" charset="0"/>
              </a:rPr>
              <a:t>Please use one chart to document one </a:t>
            </a:r>
            <a:r>
              <a:rPr lang="en-US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osmickSans" panose="02000606020000020004" pitchFamily="2" charset="0"/>
              </a:rPr>
              <a:t>behaviour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GosmickSans" panose="02000606020000020004" pitchFamily="2" charset="0"/>
              </a:rPr>
              <a:t> only.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1017" y="1524000"/>
            <a:ext cx="66269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GosmickSans" panose="02000606020000020004" pitchFamily="2" charset="0"/>
              </a:rPr>
              <a:t>Antecedent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GosmickSans" panose="02000606020000020004" pitchFamily="2" charset="0"/>
              </a:rPr>
              <a:t> : What took place right before the given </a:t>
            </a:r>
            <a:r>
              <a:rPr lang="en-US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osmickSans" panose="02000606020000020004" pitchFamily="2" charset="0"/>
              </a:rPr>
              <a:t>behavioural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GosmickSans" panose="02000606020000020004" pitchFamily="2" charset="0"/>
              </a:rPr>
              <a:t> episode?</a:t>
            </a:r>
          </a:p>
          <a:p>
            <a:r>
              <a:rPr lang="en-US" sz="11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osmickSans" panose="02000606020000020004" pitchFamily="2" charset="0"/>
              </a:rPr>
              <a:t>Behaviour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GosmickSans" panose="02000606020000020004" pitchFamily="2" charset="0"/>
              </a:rPr>
              <a:t> : What is the action that best describes the </a:t>
            </a:r>
            <a:r>
              <a:rPr lang="en-US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osmickSans" panose="02000606020000020004" pitchFamily="2" charset="0"/>
              </a:rPr>
              <a:t>behavioural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GosmickSans" panose="02000606020000020004" pitchFamily="2" charset="0"/>
              </a:rPr>
              <a:t> episode that is the cause for concern?</a:t>
            </a:r>
          </a:p>
          <a:p>
            <a:r>
              <a:rPr lang="en-US" sz="11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GosmickSans" panose="02000606020000020004" pitchFamily="2" charset="0"/>
              </a:rPr>
              <a:t>Consequence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GosmickSans" panose="02000606020000020004" pitchFamily="2" charset="0"/>
              </a:rPr>
              <a:t> : What series of events took place immediately after the </a:t>
            </a:r>
            <a:r>
              <a:rPr lang="en-US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osmickSans" panose="02000606020000020004" pitchFamily="2" charset="0"/>
              </a:rPr>
              <a:t>behavioural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GosmickSans" panose="02000606020000020004" pitchFamily="2" charset="0"/>
              </a:rPr>
              <a:t> outburst?</a:t>
            </a:r>
          </a:p>
          <a:p>
            <a:r>
              <a:rPr lang="en-US" sz="11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GosmickSans" panose="02000606020000020004" pitchFamily="2" charset="0"/>
              </a:rPr>
              <a:t>Inferred reason 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GosmickSans" panose="02000606020000020004" pitchFamily="2" charset="0"/>
              </a:rPr>
              <a:t>: Why do you think your child reacted the way he/she did?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1017" y="2293441"/>
            <a:ext cx="65012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GosmickSans" panose="02000606020000020004" pitchFamily="2" charset="0"/>
              </a:rPr>
              <a:t>NOTE: 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GosmickSans" panose="02000606020000020004" pitchFamily="2" charset="0"/>
              </a:rPr>
              <a:t>To put this chart to best use, please document all the information in observable terms </a:t>
            </a:r>
            <a:r>
              <a:rPr lang="en-US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osmickSans" panose="02000606020000020004" pitchFamily="2" charset="0"/>
              </a:rPr>
              <a:t>i.e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GosmickSans" panose="02000606020000020004" pitchFamily="2" charset="0"/>
              </a:rPr>
              <a:t> as action verbs and NOT thought verbs (e.g. Describe events as they occur by quoting the exact action that took place, such as screaming, hitting as a </a:t>
            </a:r>
            <a:r>
              <a:rPr lang="en-US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osmickSans" panose="02000606020000020004" pitchFamily="2" charset="0"/>
              </a:rPr>
              <a:t>behavioural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GosmickSans" panose="02000606020000020004" pitchFamily="2" charset="0"/>
              </a:rPr>
              <a:t> response rather than saying that the child is upset or angry in a given situation)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304800" y="3151245"/>
            <a:ext cx="6264101" cy="396398"/>
            <a:chOff x="196581" y="1524000"/>
            <a:chExt cx="6264101" cy="396398"/>
          </a:xfrm>
        </p:grpSpPr>
        <p:sp>
          <p:nvSpPr>
            <p:cNvPr id="25" name="Rounded Rectangle 24"/>
            <p:cNvSpPr/>
            <p:nvPr/>
          </p:nvSpPr>
          <p:spPr>
            <a:xfrm>
              <a:off x="196581" y="1524000"/>
              <a:ext cx="6264101" cy="396398"/>
            </a:xfrm>
            <a:prstGeom prst="roundRect">
              <a:avLst>
                <a:gd name="adj" fmla="val 11854"/>
              </a:avLst>
            </a:prstGeom>
            <a:solidFill>
              <a:schemeClr val="bg1"/>
            </a:solidFill>
            <a:ln w="12700">
              <a:solidFill>
                <a:srgbClr val="A6DCF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bject 4"/>
            <p:cNvSpPr txBox="1"/>
            <p:nvPr/>
          </p:nvSpPr>
          <p:spPr>
            <a:xfrm>
              <a:off x="333255" y="1595032"/>
              <a:ext cx="1171840" cy="1974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  <a:tabLst>
                  <a:tab pos="2513965" algn="l"/>
                  <a:tab pos="4880610" algn="l"/>
                </a:tabLst>
              </a:pPr>
              <a:r>
                <a:rPr lang="en-US" sz="1200" b="1" spc="20" dirty="0">
                  <a:solidFill>
                    <a:srgbClr val="58595B"/>
                  </a:solidFill>
                  <a:latin typeface="GosmickSans" panose="02000606020000020004" pitchFamily="2" charset="0"/>
                  <a:cs typeface="Gill Sans MT"/>
                </a:rPr>
                <a:t>Child’s name:</a:t>
              </a:r>
              <a:endParaRPr sz="1200" b="1" dirty="0">
                <a:latin typeface="GosmickSans" panose="02000606020000020004" pitchFamily="2" charset="0"/>
                <a:cs typeface="Gill Sans MT"/>
              </a:endParaRPr>
            </a:p>
          </p:txBody>
        </p:sp>
        <p:cxnSp>
          <p:nvCxnSpPr>
            <p:cNvPr id="27" name="Straight Connector 26"/>
            <p:cNvCxnSpPr/>
            <p:nvPr/>
          </p:nvCxnSpPr>
          <p:spPr>
            <a:xfrm>
              <a:off x="1202344" y="1757489"/>
              <a:ext cx="2917902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bject 4"/>
            <p:cNvSpPr txBox="1"/>
            <p:nvPr/>
          </p:nvSpPr>
          <p:spPr>
            <a:xfrm>
              <a:off x="4238392" y="1595032"/>
              <a:ext cx="961264" cy="1974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  <a:tabLst>
                  <a:tab pos="2513965" algn="l"/>
                  <a:tab pos="4880610" algn="l"/>
                </a:tabLst>
              </a:pPr>
              <a:r>
                <a:rPr lang="en-US" sz="1200" b="1" spc="20" dirty="0">
                  <a:solidFill>
                    <a:srgbClr val="58595B"/>
                  </a:solidFill>
                  <a:latin typeface="GosmickSans" panose="02000606020000020004" pitchFamily="2" charset="0"/>
                  <a:cs typeface="Gill Sans MT"/>
                </a:rPr>
                <a:t>Child’s age:</a:t>
              </a:r>
              <a:endParaRPr sz="1200" b="1" dirty="0">
                <a:latin typeface="GosmickSans" panose="02000606020000020004" pitchFamily="2" charset="0"/>
                <a:cs typeface="Gill Sans MT"/>
              </a:endParaRPr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5029200" y="1757489"/>
              <a:ext cx="1184826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7" name="Table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0866065"/>
              </p:ext>
            </p:extLst>
          </p:nvPr>
        </p:nvGraphicFramePr>
        <p:xfrm>
          <a:off x="215900" y="3821041"/>
          <a:ext cx="6381455" cy="49375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6291">
                  <a:extLst>
                    <a:ext uri="{9D8B030D-6E8A-4147-A177-3AD203B41FA5}">
                      <a16:colId xmlns:a16="http://schemas.microsoft.com/office/drawing/2014/main" val="3843805125"/>
                    </a:ext>
                  </a:extLst>
                </a:gridCol>
                <a:gridCol w="1276291">
                  <a:extLst>
                    <a:ext uri="{9D8B030D-6E8A-4147-A177-3AD203B41FA5}">
                      <a16:colId xmlns:a16="http://schemas.microsoft.com/office/drawing/2014/main" val="899175433"/>
                    </a:ext>
                  </a:extLst>
                </a:gridCol>
                <a:gridCol w="1041518">
                  <a:extLst>
                    <a:ext uri="{9D8B030D-6E8A-4147-A177-3AD203B41FA5}">
                      <a16:colId xmlns:a16="http://schemas.microsoft.com/office/drawing/2014/main" val="3903340421"/>
                    </a:ext>
                  </a:extLst>
                </a:gridCol>
                <a:gridCol w="1511064">
                  <a:extLst>
                    <a:ext uri="{9D8B030D-6E8A-4147-A177-3AD203B41FA5}">
                      <a16:colId xmlns:a16="http://schemas.microsoft.com/office/drawing/2014/main" val="554602170"/>
                    </a:ext>
                  </a:extLst>
                </a:gridCol>
                <a:gridCol w="1276291">
                  <a:extLst>
                    <a:ext uri="{9D8B030D-6E8A-4147-A177-3AD203B41FA5}">
                      <a16:colId xmlns:a16="http://schemas.microsoft.com/office/drawing/2014/main" val="467183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GosmickSans" panose="02000606020000020004" pitchFamily="2" charset="0"/>
                        </a:rPr>
                        <a:t>Date &amp; Time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GosmickSans" panose="02000606020000020004" pitchFamily="2" charset="0"/>
                        </a:rPr>
                        <a:t>Antecedent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GosmickSans" panose="02000606020000020004" pitchFamily="2" charset="0"/>
                        </a:rPr>
                        <a:t>Behavior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GosmickSans" panose="02000606020000020004" pitchFamily="2" charset="0"/>
                        </a:rPr>
                        <a:t>Consequence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GosmickSans" panose="02000606020000020004" pitchFamily="2" charset="0"/>
                        </a:rPr>
                        <a:t>Inferred Reason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1409234"/>
                  </a:ext>
                </a:extLst>
              </a:tr>
              <a:tr h="761119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5768959"/>
                  </a:ext>
                </a:extLst>
              </a:tr>
              <a:tr h="761119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3842280"/>
                  </a:ext>
                </a:extLst>
              </a:tr>
              <a:tr h="761119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2084640"/>
                  </a:ext>
                </a:extLst>
              </a:tr>
              <a:tr h="761119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0590889"/>
                  </a:ext>
                </a:extLst>
              </a:tr>
              <a:tr h="761119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5729370"/>
                  </a:ext>
                </a:extLst>
              </a:tr>
              <a:tr h="761119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8656671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AE884F90-0AE5-2103-09CA-9023CBA833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" y="6038381"/>
            <a:ext cx="6858000" cy="385762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2136A46-2FB5-6F69-75E8-32E3FC80D0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802" y="8172710"/>
            <a:ext cx="2190498" cy="2190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829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181600" y="9525000"/>
            <a:ext cx="13372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©Copyright 2020</a:t>
            </a:r>
          </a:p>
        </p:txBody>
      </p:sp>
      <p:graphicFrame>
        <p:nvGraphicFramePr>
          <p:cNvPr id="37" name="Table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0183131"/>
              </p:ext>
            </p:extLst>
          </p:nvPr>
        </p:nvGraphicFramePr>
        <p:xfrm>
          <a:off x="215900" y="228600"/>
          <a:ext cx="6381455" cy="7982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6291">
                  <a:extLst>
                    <a:ext uri="{9D8B030D-6E8A-4147-A177-3AD203B41FA5}">
                      <a16:colId xmlns:a16="http://schemas.microsoft.com/office/drawing/2014/main" val="3843805125"/>
                    </a:ext>
                  </a:extLst>
                </a:gridCol>
                <a:gridCol w="1276291">
                  <a:extLst>
                    <a:ext uri="{9D8B030D-6E8A-4147-A177-3AD203B41FA5}">
                      <a16:colId xmlns:a16="http://schemas.microsoft.com/office/drawing/2014/main" val="899175433"/>
                    </a:ext>
                  </a:extLst>
                </a:gridCol>
                <a:gridCol w="1041518">
                  <a:extLst>
                    <a:ext uri="{9D8B030D-6E8A-4147-A177-3AD203B41FA5}">
                      <a16:colId xmlns:a16="http://schemas.microsoft.com/office/drawing/2014/main" val="3903340421"/>
                    </a:ext>
                  </a:extLst>
                </a:gridCol>
                <a:gridCol w="1511064">
                  <a:extLst>
                    <a:ext uri="{9D8B030D-6E8A-4147-A177-3AD203B41FA5}">
                      <a16:colId xmlns:a16="http://schemas.microsoft.com/office/drawing/2014/main" val="554602170"/>
                    </a:ext>
                  </a:extLst>
                </a:gridCol>
                <a:gridCol w="1276291">
                  <a:extLst>
                    <a:ext uri="{9D8B030D-6E8A-4147-A177-3AD203B41FA5}">
                      <a16:colId xmlns:a16="http://schemas.microsoft.com/office/drawing/2014/main" val="467183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GosmickSans" panose="02000606020000020004" pitchFamily="2" charset="0"/>
                        </a:rPr>
                        <a:t>Date &amp; Time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GosmickSans" panose="02000606020000020004" pitchFamily="2" charset="0"/>
                        </a:rPr>
                        <a:t>Antecedent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GosmickSans" panose="02000606020000020004" pitchFamily="2" charset="0"/>
                        </a:rPr>
                        <a:t>Behavior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GosmickSans" panose="02000606020000020004" pitchFamily="2" charset="0"/>
                        </a:rPr>
                        <a:t>Consequence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GosmickSans" panose="02000606020000020004" pitchFamily="2" charset="0"/>
                        </a:rPr>
                        <a:t>Inferred Reason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1409234"/>
                  </a:ext>
                </a:extLst>
              </a:tr>
              <a:tr h="761119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5768959"/>
                  </a:ext>
                </a:extLst>
              </a:tr>
              <a:tr h="761119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3842280"/>
                  </a:ext>
                </a:extLst>
              </a:tr>
              <a:tr h="761119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2084640"/>
                  </a:ext>
                </a:extLst>
              </a:tr>
              <a:tr h="761119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0590889"/>
                  </a:ext>
                </a:extLst>
              </a:tr>
              <a:tr h="761119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5729370"/>
                  </a:ext>
                </a:extLst>
              </a:tr>
              <a:tr h="761119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8656671"/>
                  </a:ext>
                </a:extLst>
              </a:tr>
              <a:tr h="761119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4236517"/>
                  </a:ext>
                </a:extLst>
              </a:tr>
              <a:tr h="761119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2243566"/>
                  </a:ext>
                </a:extLst>
              </a:tr>
              <a:tr h="761119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6669387"/>
                  </a:ext>
                </a:extLst>
              </a:tr>
              <a:tr h="761119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GosmickSans" panose="02000606020000020004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2714003"/>
                  </a:ext>
                </a:extLst>
              </a:tr>
            </a:tbl>
          </a:graphicData>
        </a:graphic>
      </p:graphicFrame>
      <p:pic>
        <p:nvPicPr>
          <p:cNvPr id="19" name="Picture 18">
            <a:extLst>
              <a:ext uri="{FF2B5EF4-FFF2-40B4-BE49-F238E27FC236}">
                <a16:creationId xmlns:a16="http://schemas.microsoft.com/office/drawing/2014/main" id="{1A558209-266E-4FE3-5281-A2C5A0850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802" y="8172710"/>
            <a:ext cx="2190498" cy="219049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31CA5B2-2537-C01B-3AD4-70B813BF2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" y="6038381"/>
            <a:ext cx="6858000" cy="38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078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8595B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1300</TotalTime>
  <Words>198</Words>
  <Application>Microsoft Office PowerPoint</Application>
  <PresentationFormat>A4 Paper (210x297 mm)</PresentationFormat>
  <Paragraphs>25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Gill Sans MT</vt:lpstr>
      <vt:lpstr>GosmickSans</vt:lpstr>
      <vt:lpstr>Trebuchet MS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</dc:title>
  <dc:creator>Babita Bante</dc:creator>
  <cp:lastModifiedBy>Muskan Gupta</cp:lastModifiedBy>
  <cp:revision>94</cp:revision>
  <dcterms:created xsi:type="dcterms:W3CDTF">2020-08-17T03:50:54Z</dcterms:created>
  <dcterms:modified xsi:type="dcterms:W3CDTF">2022-06-09T07:32:13Z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2018-07-09T00:00:00Z</vt:filetime>
  </property>
  <property fmtid="{D5CDD505-2E9C-101B-9397-08002B2CF9AE}" pid="3" name="Creator">
    <vt:lpwstr>Adobe Illustrator CC 2017 (Windows)</vt:lpwstr>
  </property>
  <property fmtid="{D5CDD505-2E9C-101B-9397-08002B2CF9AE}" pid="4" name="LastSaved">
    <vt:filetime>2020-08-17T00:00:00Z</vt:filetime>
  </property>
</Properties>
</file>