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Default Extension="jp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57" r:id="rId3"/>
    <p:sldId id="274" r:id="rId4"/>
    <p:sldId id="258" r:id="rId5"/>
    <p:sldId id="275" r:id="rId6"/>
    <p:sldId id="263" r:id="rId7"/>
    <p:sldId id="276" r:id="rId8"/>
    <p:sldId id="265" r:id="rId9"/>
    <p:sldId id="278" r:id="rId10"/>
    <p:sldId id="279" r:id="rId11"/>
    <p:sldId id="282" r:id="rId12"/>
    <p:sldId id="283" r:id="rId13"/>
    <p:sldId id="280"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ng Deo" initials="SD" lastIdx="7" clrIdx="0">
    <p:extLst>
      <p:ext uri="{19B8F6BF-5375-455C-9EA6-DF929625EA0E}">
        <p15:presenceInfo xmlns="" xmlns:p15="http://schemas.microsoft.com/office/powerpoint/2012/main" userId="982b751848015aa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62"/>
    <p:restoredTop sz="93621" autoAdjust="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514AEE-377C-4A23-B34A-D08371A51003}" type="datetimeFigureOut">
              <a:rPr lang="en-IN" smtClean="0"/>
              <a:pPr/>
              <a:t>17-07-2019</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66B57B3-3BBF-44A4-931F-5D5BB29AD096}" type="slidenum">
              <a:rPr lang="en-IN" smtClean="0"/>
              <a:pPr/>
              <a:t>‹#›</a:t>
            </a:fld>
            <a:endParaRPr lang="en-IN"/>
          </a:p>
        </p:txBody>
      </p:sp>
    </p:spTree>
    <p:extLst>
      <p:ext uri="{BB962C8B-B14F-4D97-AF65-F5344CB8AC3E}">
        <p14:creationId xmlns="" xmlns:p14="http://schemas.microsoft.com/office/powerpoint/2010/main" val="955209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66B57B3-3BBF-44A4-931F-5D5BB29AD096}" type="slidenum">
              <a:rPr lang="en-IN" smtClean="0"/>
              <a:pPr/>
              <a:t>1</a:t>
            </a:fld>
            <a:endParaRPr lang="en-IN"/>
          </a:p>
        </p:txBody>
      </p:sp>
    </p:spTree>
    <p:extLst>
      <p:ext uri="{BB962C8B-B14F-4D97-AF65-F5344CB8AC3E}">
        <p14:creationId xmlns="" xmlns:p14="http://schemas.microsoft.com/office/powerpoint/2010/main" val="3630092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66B57B3-3BBF-44A4-931F-5D5BB29AD096}" type="slidenum">
              <a:rPr lang="en-IN" smtClean="0"/>
              <a:pPr/>
              <a:t>2</a:t>
            </a:fld>
            <a:endParaRPr lang="en-IN"/>
          </a:p>
        </p:txBody>
      </p:sp>
    </p:spTree>
    <p:extLst>
      <p:ext uri="{BB962C8B-B14F-4D97-AF65-F5344CB8AC3E}">
        <p14:creationId xmlns="" xmlns:p14="http://schemas.microsoft.com/office/powerpoint/2010/main" val="35167950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66B57B3-3BBF-44A4-931F-5D5BB29AD096}" type="slidenum">
              <a:rPr lang="en-IN" smtClean="0"/>
              <a:pPr/>
              <a:t>3</a:t>
            </a:fld>
            <a:endParaRPr lang="en-IN"/>
          </a:p>
        </p:txBody>
      </p:sp>
    </p:spTree>
    <p:extLst>
      <p:ext uri="{BB962C8B-B14F-4D97-AF65-F5344CB8AC3E}">
        <p14:creationId xmlns="" xmlns:p14="http://schemas.microsoft.com/office/powerpoint/2010/main" val="35167950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66B57B3-3BBF-44A4-931F-5D5BB29AD096}" type="slidenum">
              <a:rPr lang="en-IN" smtClean="0"/>
              <a:pPr/>
              <a:t>5</a:t>
            </a:fld>
            <a:endParaRPr lang="en-IN"/>
          </a:p>
        </p:txBody>
      </p:sp>
    </p:spTree>
    <p:extLst>
      <p:ext uri="{BB962C8B-B14F-4D97-AF65-F5344CB8AC3E}">
        <p14:creationId xmlns="" xmlns:p14="http://schemas.microsoft.com/office/powerpoint/2010/main" val="5673854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66B57B3-3BBF-44A4-931F-5D5BB29AD096}" type="slidenum">
              <a:rPr lang="en-IN" smtClean="0"/>
              <a:pPr/>
              <a:t>6</a:t>
            </a:fld>
            <a:endParaRPr lang="en-IN"/>
          </a:p>
        </p:txBody>
      </p:sp>
    </p:spTree>
    <p:extLst>
      <p:ext uri="{BB962C8B-B14F-4D97-AF65-F5344CB8AC3E}">
        <p14:creationId xmlns="" xmlns:p14="http://schemas.microsoft.com/office/powerpoint/2010/main" val="567385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66B57B3-3BBF-44A4-931F-5D5BB29AD096}" type="slidenum">
              <a:rPr lang="en-IN" smtClean="0"/>
              <a:pPr/>
              <a:t>8</a:t>
            </a:fld>
            <a:endParaRPr lang="en-IN"/>
          </a:p>
        </p:txBody>
      </p:sp>
    </p:spTree>
    <p:extLst>
      <p:ext uri="{BB962C8B-B14F-4D97-AF65-F5344CB8AC3E}">
        <p14:creationId xmlns="" xmlns:p14="http://schemas.microsoft.com/office/powerpoint/2010/main" val="20679309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66B57B3-3BBF-44A4-931F-5D5BB29AD096}" type="slidenum">
              <a:rPr lang="en-IN" smtClean="0"/>
              <a:pPr/>
              <a:t>10</a:t>
            </a:fld>
            <a:endParaRPr lang="en-IN"/>
          </a:p>
        </p:txBody>
      </p:sp>
    </p:spTree>
    <p:extLst>
      <p:ext uri="{BB962C8B-B14F-4D97-AF65-F5344CB8AC3E}">
        <p14:creationId xmlns="" xmlns:p14="http://schemas.microsoft.com/office/powerpoint/2010/main" val="5673854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066B57B3-3BBF-44A4-931F-5D5BB29AD096}" type="slidenum">
              <a:rPr lang="en-IN" smtClean="0"/>
              <a:pPr/>
              <a:t>13</a:t>
            </a:fld>
            <a:endParaRPr lang="en-IN"/>
          </a:p>
        </p:txBody>
      </p:sp>
    </p:spTree>
    <p:extLst>
      <p:ext uri="{BB962C8B-B14F-4D97-AF65-F5344CB8AC3E}">
        <p14:creationId xmlns="" xmlns:p14="http://schemas.microsoft.com/office/powerpoint/2010/main" val="567385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F70B778-75E8-4FA4-9AA8-DCA7F7F6B45C}" type="datetimeFigureOut">
              <a:rPr lang="en-US" smtClean="0"/>
              <a:pPr/>
              <a:t>7/17/2019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70B778-75E8-4FA4-9AA8-DCA7F7F6B45C}" type="datetimeFigureOut">
              <a:rPr lang="en-US" smtClean="0"/>
              <a:pPr/>
              <a:t>7/17/2019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70B778-75E8-4FA4-9AA8-DCA7F7F6B45C}" type="datetimeFigureOut">
              <a:rPr lang="en-US" smtClean="0"/>
              <a:pPr/>
              <a:t>7/17/2019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70B778-75E8-4FA4-9AA8-DCA7F7F6B45C}" type="datetimeFigureOut">
              <a:rPr lang="en-US" smtClean="0"/>
              <a:pPr/>
              <a:t>7/17/2019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70B778-75E8-4FA4-9AA8-DCA7F7F6B45C}" type="datetimeFigureOut">
              <a:rPr lang="en-US" smtClean="0"/>
              <a:pPr/>
              <a:t>7/17/2019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70B778-75E8-4FA4-9AA8-DCA7F7F6B45C}" type="datetimeFigureOut">
              <a:rPr lang="en-US" smtClean="0"/>
              <a:pPr/>
              <a:t>7/17/2019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70B778-75E8-4FA4-9AA8-DCA7F7F6B45C}" type="datetimeFigureOut">
              <a:rPr lang="en-US" smtClean="0"/>
              <a:pPr/>
              <a:t>7/17/2019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70B778-75E8-4FA4-9AA8-DCA7F7F6B45C}" type="datetimeFigureOut">
              <a:rPr lang="en-US" smtClean="0"/>
              <a:pPr/>
              <a:t>7/17/2019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70B778-75E8-4FA4-9AA8-DCA7F7F6B45C}" type="datetimeFigureOut">
              <a:rPr lang="en-US" smtClean="0"/>
              <a:pPr/>
              <a:t>7/17/2019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70B778-75E8-4FA4-9AA8-DCA7F7F6B45C}" type="datetimeFigureOut">
              <a:rPr lang="en-US" smtClean="0"/>
              <a:pPr/>
              <a:t>7/17/2019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70B778-75E8-4FA4-9AA8-DCA7F7F6B45C}" type="datetimeFigureOut">
              <a:rPr lang="en-US" smtClean="0"/>
              <a:pPr/>
              <a:t>7/17/2019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EC0AEB-D01A-49F6-814B-DA4C1F985FD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70B778-75E8-4FA4-9AA8-DCA7F7F6B45C}" type="datetimeFigureOut">
              <a:rPr lang="en-US" smtClean="0"/>
              <a:pPr/>
              <a:t>7/17/2019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EC0AEB-D01A-49F6-814B-DA4C1F985FD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9200" y="228600"/>
            <a:ext cx="6400800" cy="1752600"/>
          </a:xfrm>
        </p:spPr>
        <p:txBody>
          <a:bodyPr/>
          <a:lstStyle/>
          <a:p>
            <a:r>
              <a:rPr lang="en-US" b="1" dirty="0"/>
              <a:t>Undressing in public</a:t>
            </a:r>
          </a:p>
          <a:p>
            <a:r>
              <a:rPr lang="en-US" sz="1500" i="1" dirty="0"/>
              <a:t>Expert advisor : </a:t>
            </a:r>
            <a:r>
              <a:rPr lang="en-US" sz="1500" i="1" dirty="0" err="1"/>
              <a:t>Snigdha</a:t>
            </a:r>
            <a:r>
              <a:rPr lang="en-US" sz="1500" i="1" dirty="0"/>
              <a:t> </a:t>
            </a:r>
            <a:r>
              <a:rPr lang="en-US" sz="1500" i="1" dirty="0" err="1"/>
              <a:t>Indukuri</a:t>
            </a:r>
            <a:endParaRPr lang="en-US" sz="1500" i="1" dirty="0"/>
          </a:p>
        </p:txBody>
      </p:sp>
      <p:pic>
        <p:nvPicPr>
          <p:cNvPr id="7" name="Picture 6" descr="ND Logo + Tag.jpg"/>
          <p:cNvPicPr>
            <a:picLocks noChangeAspect="1"/>
          </p:cNvPicPr>
          <p:nvPr/>
        </p:nvPicPr>
        <p:blipFill>
          <a:blip r:embed="rId3" cstate="print"/>
          <a:stretch>
            <a:fillRect/>
          </a:stretch>
        </p:blipFill>
        <p:spPr>
          <a:xfrm>
            <a:off x="7696200" y="152400"/>
            <a:ext cx="1219200" cy="537183"/>
          </a:xfrm>
          <a:prstGeom prst="rect">
            <a:avLst/>
          </a:prstGeom>
        </p:spPr>
      </p:pic>
      <p:grpSp>
        <p:nvGrpSpPr>
          <p:cNvPr id="10" name="Group 9"/>
          <p:cNvGrpSpPr/>
          <p:nvPr/>
        </p:nvGrpSpPr>
        <p:grpSpPr>
          <a:xfrm>
            <a:off x="457200" y="2286000"/>
            <a:ext cx="8391907" cy="3429000"/>
            <a:chOff x="457200" y="2286000"/>
            <a:chExt cx="8391907" cy="3429000"/>
          </a:xfrm>
        </p:grpSpPr>
        <p:sp>
          <p:nvSpPr>
            <p:cNvPr id="4" name="Rectangle 3"/>
            <p:cNvSpPr/>
            <p:nvPr/>
          </p:nvSpPr>
          <p:spPr>
            <a:xfrm>
              <a:off x="457200" y="2286000"/>
              <a:ext cx="5943600" cy="1200329"/>
            </a:xfrm>
            <a:prstGeom prst="rect">
              <a:avLst/>
            </a:prstGeom>
          </p:spPr>
          <p:txBody>
            <a:bodyPr wrap="square">
              <a:spAutoFit/>
            </a:bodyPr>
            <a:lstStyle/>
            <a:p>
              <a:pPr algn="just"/>
              <a:r>
                <a:rPr lang="en-US" dirty="0" err="1">
                  <a:ea typeface="Avenir Book" charset="0"/>
                  <a:cs typeface="Avenir Book" charset="0"/>
                </a:rPr>
                <a:t>Kapil</a:t>
              </a:r>
              <a:r>
                <a:rPr lang="en-US" dirty="0">
                  <a:ea typeface="Avenir Book" charset="0"/>
                  <a:cs typeface="Avenir Book" charset="0"/>
                </a:rPr>
                <a:t> is 13 years old. He has sudden outbursts and removes his clothes, completely unaware of who is around him. He sits in the nude and walks around the house without clothes. This </a:t>
              </a:r>
              <a:r>
                <a:rPr lang="en-US" dirty="0" err="1">
                  <a:ea typeface="Avenir Book" charset="0"/>
                  <a:cs typeface="Avenir Book" charset="0"/>
                </a:rPr>
                <a:t>behaviour</a:t>
              </a:r>
              <a:r>
                <a:rPr lang="en-US" dirty="0">
                  <a:ea typeface="Avenir Book" charset="0"/>
                  <a:cs typeface="Avenir Book" charset="0"/>
                </a:rPr>
                <a:t> has also happened in other social settings as well. </a:t>
              </a:r>
            </a:p>
          </p:txBody>
        </p:sp>
        <p:sp>
          <p:nvSpPr>
            <p:cNvPr id="6" name="TextBox 5"/>
            <p:cNvSpPr txBox="1"/>
            <p:nvPr/>
          </p:nvSpPr>
          <p:spPr>
            <a:xfrm>
              <a:off x="762000" y="4876800"/>
              <a:ext cx="4354141" cy="369332"/>
            </a:xfrm>
            <a:prstGeom prst="rect">
              <a:avLst/>
            </a:prstGeom>
            <a:noFill/>
          </p:spPr>
          <p:txBody>
            <a:bodyPr wrap="none" rtlCol="0">
              <a:spAutoFit/>
            </a:bodyPr>
            <a:lstStyle/>
            <a:p>
              <a:r>
                <a:rPr lang="en-US" b="1" i="1" dirty="0"/>
                <a:t>How should a parent handle this situation? </a:t>
              </a:r>
            </a:p>
          </p:txBody>
        </p:sp>
        <p:pic>
          <p:nvPicPr>
            <p:cNvPr id="8" name="Picture 2" descr="C:\Users\Ambik\AppData\Local\Microsoft\Windows\INetCache\IE\1GSYVRY9\child[1].png"/>
            <p:cNvPicPr>
              <a:picLocks noChangeAspect="1" noChangeArrowheads="1"/>
            </p:cNvPicPr>
            <p:nvPr/>
          </p:nvPicPr>
          <p:blipFill>
            <a:blip r:embed="rId4" cstate="print"/>
            <a:srcRect/>
            <a:stretch>
              <a:fillRect/>
            </a:stretch>
          </p:blipFill>
          <p:spPr bwMode="auto">
            <a:xfrm>
              <a:off x="6477000" y="2362200"/>
              <a:ext cx="2372107" cy="3352800"/>
            </a:xfrm>
            <a:prstGeom prst="rect">
              <a:avLst/>
            </a:prstGeom>
            <a:noFill/>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04800" y="1600974"/>
            <a:ext cx="8534400" cy="5570756"/>
          </a:xfrm>
          <a:prstGeom prst="rect">
            <a:avLst/>
          </a:prstGeom>
          <a:noFill/>
        </p:spPr>
        <p:txBody>
          <a:bodyPr wrap="square" rtlCol="0">
            <a:spAutoFit/>
          </a:bodyPr>
          <a:lstStyle/>
          <a:p>
            <a:r>
              <a:rPr lang="en-GB" dirty="0"/>
              <a:t> </a:t>
            </a:r>
            <a:endParaRPr lang="en-US" dirty="0"/>
          </a:p>
          <a:p>
            <a:pPr lvl="0"/>
            <a:r>
              <a:rPr lang="en-GB" b="1" dirty="0"/>
              <a:t>Short Term –</a:t>
            </a:r>
          </a:p>
          <a:p>
            <a:pPr marL="800100" lvl="1" indent="-342900">
              <a:buFont typeface="Wingdings" pitchFamily="2" charset="2"/>
              <a:buChar char="Ø"/>
            </a:pPr>
            <a:r>
              <a:rPr lang="en-US" dirty="0"/>
              <a:t>At home/school</a:t>
            </a:r>
            <a:endParaRPr lang="en-GB" b="1" dirty="0"/>
          </a:p>
          <a:p>
            <a:r>
              <a:rPr lang="en-GB" b="1" dirty="0"/>
              <a:t>	</a:t>
            </a:r>
            <a:r>
              <a:rPr lang="en-US" dirty="0"/>
              <a:t> Analyze the structure of the classroom or assess people or situations around 	the child to arrive at the root cause of discomfort. Who or what is making him 	uncomfortable? Provide alternatives to the situations that the child is unable to 	cope. </a:t>
            </a:r>
          </a:p>
          <a:p>
            <a:endParaRPr lang="en-US" dirty="0"/>
          </a:p>
          <a:p>
            <a:r>
              <a:rPr lang="en-US" b="1" dirty="0"/>
              <a:t>Long term – </a:t>
            </a:r>
          </a:p>
          <a:p>
            <a:pPr marL="457200" lvl="2">
              <a:buFont typeface="Wingdings" pitchFamily="2" charset="2"/>
              <a:buChar char="Ø"/>
            </a:pPr>
            <a:r>
              <a:rPr lang="en-GB" dirty="0"/>
              <a:t>   </a:t>
            </a:r>
            <a:r>
              <a:rPr lang="en-US" dirty="0"/>
              <a:t>At home</a:t>
            </a:r>
          </a:p>
          <a:p>
            <a:pPr lvl="2">
              <a:buFont typeface="Wingdings" pitchFamily="2" charset="2"/>
              <a:buChar char="§"/>
            </a:pPr>
            <a:r>
              <a:rPr lang="en-US" dirty="0"/>
              <a:t>I</a:t>
            </a:r>
            <a:r>
              <a:rPr lang="en-GB" dirty="0"/>
              <a:t>f the child is non-verbal use social stories or alternative communication 	devices </a:t>
            </a:r>
            <a:r>
              <a:rPr lang="en-US" dirty="0"/>
              <a:t>to describe the discomfort  with regard to their </a:t>
            </a:r>
            <a:r>
              <a:rPr lang="en-US" dirty="0" smtClean="0"/>
              <a:t>environment. </a:t>
            </a:r>
            <a:endParaRPr lang="en-GB" dirty="0"/>
          </a:p>
          <a:p>
            <a:pPr lvl="2">
              <a:buFont typeface="Wingdings" pitchFamily="2" charset="2"/>
              <a:buChar char="§"/>
            </a:pPr>
            <a:r>
              <a:rPr lang="en-GB" dirty="0"/>
              <a:t>Teach the child to ask for help when in the presence of people or situations that make him uncomfortable. </a:t>
            </a:r>
          </a:p>
          <a:p>
            <a:pPr lvl="2">
              <a:buFont typeface="Wingdings" pitchFamily="2" charset="2"/>
              <a:buChar char="§"/>
            </a:pPr>
            <a:r>
              <a:rPr lang="en-US" dirty="0"/>
              <a:t>In the privacy of one’s own home, recreate this by asking your child to describe 	his discomfort at school or other places.  Role play can help in 	controlling response in public settings. </a:t>
            </a:r>
          </a:p>
          <a:p>
            <a:pPr lvl="2">
              <a:buFont typeface="Arial" pitchFamily="34" charset="0"/>
              <a:buChar char="•"/>
            </a:pPr>
            <a:endParaRPr lang="en-GB" sz="1700" dirty="0"/>
          </a:p>
          <a:p>
            <a:endParaRPr lang="en-US" sz="1600" dirty="0"/>
          </a:p>
          <a:p>
            <a:pPr lvl="0"/>
            <a:endParaRPr lang="en-US" sz="1700" b="1" dirty="0"/>
          </a:p>
        </p:txBody>
      </p:sp>
      <p:grpSp>
        <p:nvGrpSpPr>
          <p:cNvPr id="8" name="Group 7"/>
          <p:cNvGrpSpPr/>
          <p:nvPr/>
        </p:nvGrpSpPr>
        <p:grpSpPr>
          <a:xfrm>
            <a:off x="381000" y="152400"/>
            <a:ext cx="8534400" cy="1828800"/>
            <a:chOff x="381000" y="152400"/>
            <a:chExt cx="8534400" cy="1828800"/>
          </a:xfrm>
        </p:grpSpPr>
        <p:sp>
          <p:nvSpPr>
            <p:cNvPr id="6" name="TextBox 5"/>
            <p:cNvSpPr txBox="1"/>
            <p:nvPr/>
          </p:nvSpPr>
          <p:spPr>
            <a:xfrm>
              <a:off x="381000" y="1296174"/>
              <a:ext cx="7537384" cy="646331"/>
            </a:xfrm>
            <a:prstGeom prst="rect">
              <a:avLst/>
            </a:prstGeom>
            <a:noFill/>
          </p:spPr>
          <p:txBody>
            <a:bodyPr wrap="none" rtlCol="0">
              <a:spAutoFit/>
            </a:bodyPr>
            <a:lstStyle/>
            <a:p>
              <a:r>
                <a:rPr lang="en-US" b="1" i="1" dirty="0"/>
                <a:t>Now that you have identified </a:t>
              </a:r>
              <a:r>
                <a:rPr lang="en-US" b="1" i="1" dirty="0" err="1"/>
                <a:t>Kapil’s</a:t>
              </a:r>
              <a:r>
                <a:rPr lang="en-US" b="1" i="1" dirty="0"/>
                <a:t> inability to communicate his discomfort,</a:t>
              </a:r>
            </a:p>
            <a:p>
              <a:r>
                <a:rPr lang="en-US" b="1" i="1" dirty="0"/>
                <a:t> what do you do?</a:t>
              </a:r>
            </a:p>
          </p:txBody>
        </p:sp>
        <p:pic>
          <p:nvPicPr>
            <p:cNvPr id="7" name="Picture 6" descr="ND Logo + Tag.jpg"/>
            <p:cNvPicPr>
              <a:picLocks noChangeAspect="1"/>
            </p:cNvPicPr>
            <p:nvPr/>
          </p:nvPicPr>
          <p:blipFill>
            <a:blip r:embed="rId3" cstate="print"/>
            <a:stretch>
              <a:fillRect/>
            </a:stretch>
          </p:blipFill>
          <p:spPr>
            <a:xfrm>
              <a:off x="7696200" y="152400"/>
              <a:ext cx="1219200" cy="537183"/>
            </a:xfrm>
            <a:prstGeom prst="rect">
              <a:avLst/>
            </a:prstGeom>
          </p:spPr>
        </p:pic>
        <p:sp>
          <p:nvSpPr>
            <p:cNvPr id="9"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609600" y="152400"/>
            <a:ext cx="8305800" cy="6068943"/>
            <a:chOff x="609600" y="152400"/>
            <a:chExt cx="8305800" cy="6068943"/>
          </a:xfrm>
        </p:grpSpPr>
        <p:pic>
          <p:nvPicPr>
            <p:cNvPr id="1026" name="Picture 2" descr="C:\Users\Ambik\AppData\Local\Microsoft\Windows\INetCache\IE\1GSYVRY9\child[1].png"/>
            <p:cNvPicPr>
              <a:picLocks noChangeAspect="1" noChangeArrowheads="1"/>
            </p:cNvPicPr>
            <p:nvPr/>
          </p:nvPicPr>
          <p:blipFill>
            <a:blip r:embed="rId2" cstate="print"/>
            <a:srcRect/>
            <a:stretch>
              <a:fillRect/>
            </a:stretch>
          </p:blipFill>
          <p:spPr bwMode="auto">
            <a:xfrm>
              <a:off x="3657600" y="1676400"/>
              <a:ext cx="1219200" cy="1723250"/>
            </a:xfrm>
            <a:prstGeom prst="rect">
              <a:avLst/>
            </a:prstGeom>
            <a:noFill/>
          </p:spPr>
        </p:pic>
        <p:sp>
          <p:nvSpPr>
            <p:cNvPr id="6" name="TextBox 5"/>
            <p:cNvSpPr txBox="1"/>
            <p:nvPr/>
          </p:nvSpPr>
          <p:spPr>
            <a:xfrm>
              <a:off x="1371600" y="1143000"/>
              <a:ext cx="6797823" cy="353943"/>
            </a:xfrm>
            <a:prstGeom prst="rect">
              <a:avLst/>
            </a:prstGeom>
            <a:noFill/>
          </p:spPr>
          <p:txBody>
            <a:bodyPr wrap="none" rtlCol="0">
              <a:spAutoFit/>
            </a:bodyPr>
            <a:lstStyle/>
            <a:p>
              <a:r>
                <a:rPr lang="en-US" sz="1700" b="1" i="1" dirty="0"/>
                <a:t>Possible scenarios that may cause </a:t>
              </a:r>
              <a:r>
                <a:rPr lang="en-US" sz="1700" b="1" i="1" dirty="0" err="1"/>
                <a:t>Kapil</a:t>
              </a:r>
              <a:r>
                <a:rPr lang="en-US" sz="1700" b="1" i="1" dirty="0"/>
                <a:t> to react by undressing his clothes</a:t>
              </a:r>
            </a:p>
          </p:txBody>
        </p:sp>
        <p:pic>
          <p:nvPicPr>
            <p:cNvPr id="7" name="Picture 6" descr="ND Logo + Tag.jpg"/>
            <p:cNvPicPr>
              <a:picLocks noChangeAspect="1"/>
            </p:cNvPicPr>
            <p:nvPr/>
          </p:nvPicPr>
          <p:blipFill>
            <a:blip r:embed="rId3" cstate="print"/>
            <a:stretch>
              <a:fillRect/>
            </a:stretch>
          </p:blipFill>
          <p:spPr>
            <a:xfrm>
              <a:off x="7696200" y="152400"/>
              <a:ext cx="1219200" cy="537183"/>
            </a:xfrm>
            <a:prstGeom prst="rect">
              <a:avLst/>
            </a:prstGeom>
          </p:spPr>
        </p:pic>
        <p:sp>
          <p:nvSpPr>
            <p:cNvPr id="13" name="TextBox 12"/>
            <p:cNvSpPr txBox="1"/>
            <p:nvPr/>
          </p:nvSpPr>
          <p:spPr>
            <a:xfrm>
              <a:off x="609600" y="3200400"/>
              <a:ext cx="7620000" cy="1400383"/>
            </a:xfrm>
            <a:prstGeom prst="rect">
              <a:avLst/>
            </a:prstGeom>
            <a:noFill/>
          </p:spPr>
          <p:txBody>
            <a:bodyPr wrap="square" rtlCol="0">
              <a:spAutoFit/>
            </a:bodyPr>
            <a:lstStyle/>
            <a:p>
              <a:pPr algn="ctr"/>
              <a:r>
                <a:rPr lang="en-US" sz="1700" dirty="0" err="1"/>
                <a:t>Kapil</a:t>
              </a:r>
              <a:r>
                <a:rPr lang="en-US" sz="1700" dirty="0"/>
                <a:t> appears frustrated and helpless</a:t>
              </a:r>
            </a:p>
            <a:p>
              <a:pPr algn="ctr"/>
              <a:endParaRPr lang="en-US" sz="1700" dirty="0"/>
            </a:p>
            <a:p>
              <a:pPr algn="ctr"/>
              <a:r>
                <a:rPr lang="en-US" sz="1700" dirty="0"/>
                <a:t>Lashes out for no apparent reason – has a meltdown</a:t>
              </a:r>
            </a:p>
            <a:p>
              <a:pPr algn="ctr"/>
              <a:endParaRPr lang="en-US" sz="1700" dirty="0"/>
            </a:p>
            <a:p>
              <a:pPr algn="ctr"/>
              <a:r>
                <a:rPr lang="en-US" sz="1700" dirty="0"/>
                <a:t>Discomfort due to medical reasons – medications </a:t>
              </a:r>
            </a:p>
          </p:txBody>
        </p:sp>
        <p:sp>
          <p:nvSpPr>
            <p:cNvPr id="14" name="TextBox 13"/>
            <p:cNvSpPr txBox="1"/>
            <p:nvPr/>
          </p:nvSpPr>
          <p:spPr>
            <a:xfrm>
              <a:off x="1143000" y="5867400"/>
              <a:ext cx="7089056" cy="353943"/>
            </a:xfrm>
            <a:prstGeom prst="rect">
              <a:avLst/>
            </a:prstGeom>
            <a:noFill/>
          </p:spPr>
          <p:txBody>
            <a:bodyPr wrap="none" rtlCol="0">
              <a:spAutoFit/>
            </a:bodyPr>
            <a:lstStyle/>
            <a:p>
              <a:pPr algn="ctr"/>
              <a:r>
                <a:rPr lang="en-GB" sz="1700" b="1" cap="small" dirty="0"/>
                <a:t>MEDICAL PROBLEMS COMPOUNDED BY LACK OF ABILITY TO COMMUNICATE</a:t>
              </a:r>
            </a:p>
          </p:txBody>
        </p:sp>
        <p:sp>
          <p:nvSpPr>
            <p:cNvPr id="15" name="Oval 14"/>
            <p:cNvSpPr/>
            <p:nvPr/>
          </p:nvSpPr>
          <p:spPr>
            <a:xfrm rot="19854895">
              <a:off x="760480" y="1857373"/>
              <a:ext cx="1643212" cy="10470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t>SCENARIO 4</a:t>
              </a:r>
            </a:p>
          </p:txBody>
        </p:sp>
        <p:sp>
          <p:nvSpPr>
            <p:cNvPr id="10"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81001" y="152400"/>
            <a:ext cx="8534399" cy="6294537"/>
            <a:chOff x="381001" y="152400"/>
            <a:chExt cx="8534399" cy="6294537"/>
          </a:xfrm>
        </p:grpSpPr>
        <p:sp>
          <p:nvSpPr>
            <p:cNvPr id="6" name="TextBox 5"/>
            <p:cNvSpPr txBox="1"/>
            <p:nvPr/>
          </p:nvSpPr>
          <p:spPr>
            <a:xfrm>
              <a:off x="381001" y="1066800"/>
              <a:ext cx="8229600" cy="646331"/>
            </a:xfrm>
            <a:prstGeom prst="rect">
              <a:avLst/>
            </a:prstGeom>
            <a:noFill/>
          </p:spPr>
          <p:txBody>
            <a:bodyPr wrap="square" rtlCol="0">
              <a:spAutoFit/>
            </a:bodyPr>
            <a:lstStyle/>
            <a:p>
              <a:r>
                <a:rPr lang="en-US" b="1" i="1" dirty="0"/>
                <a:t>Now that you have identified medical issues as the root cause of </a:t>
              </a:r>
              <a:r>
                <a:rPr lang="en-US" b="1" i="1" dirty="0" err="1"/>
                <a:t>Kapil’s</a:t>
              </a:r>
              <a:r>
                <a:rPr lang="en-US" b="1" i="1" dirty="0"/>
                <a:t> </a:t>
              </a:r>
              <a:r>
                <a:rPr lang="en-US" b="1" i="1" dirty="0" err="1"/>
                <a:t>behaviour</a:t>
              </a:r>
              <a:r>
                <a:rPr lang="en-US" b="1" i="1" dirty="0"/>
                <a:t>, what do you do?</a:t>
              </a:r>
            </a:p>
          </p:txBody>
        </p:sp>
        <p:pic>
          <p:nvPicPr>
            <p:cNvPr id="7" name="Picture 6" descr="ND Logo + Tag.jpg"/>
            <p:cNvPicPr>
              <a:picLocks noChangeAspect="1"/>
            </p:cNvPicPr>
            <p:nvPr/>
          </p:nvPicPr>
          <p:blipFill>
            <a:blip r:embed="rId2" cstate="print"/>
            <a:stretch>
              <a:fillRect/>
            </a:stretch>
          </p:blipFill>
          <p:spPr>
            <a:xfrm>
              <a:off x="7696200" y="152400"/>
              <a:ext cx="1219200" cy="537183"/>
            </a:xfrm>
            <a:prstGeom prst="rect">
              <a:avLst/>
            </a:prstGeom>
          </p:spPr>
        </p:pic>
        <p:sp>
          <p:nvSpPr>
            <p:cNvPr id="13" name="TextBox 12"/>
            <p:cNvSpPr txBox="1"/>
            <p:nvPr/>
          </p:nvSpPr>
          <p:spPr>
            <a:xfrm>
              <a:off x="457200" y="1676400"/>
              <a:ext cx="8229600" cy="4770537"/>
            </a:xfrm>
            <a:prstGeom prst="rect">
              <a:avLst/>
            </a:prstGeom>
            <a:noFill/>
          </p:spPr>
          <p:txBody>
            <a:bodyPr wrap="square" rtlCol="0">
              <a:spAutoFit/>
            </a:bodyPr>
            <a:lstStyle/>
            <a:p>
              <a:r>
                <a:rPr lang="en-GB" sz="1600" b="1" cap="small" dirty="0"/>
                <a:t>Short Term:</a:t>
              </a:r>
              <a:endParaRPr lang="en-GB" sz="1600" i="1" dirty="0">
                <a:solidFill>
                  <a:srgbClr val="FF0000"/>
                </a:solidFill>
              </a:endParaRPr>
            </a:p>
            <a:p>
              <a:pPr lvl="0">
                <a:buFont typeface="Wingdings" pitchFamily="2" charset="2"/>
                <a:buChar char="Ø"/>
              </a:pPr>
              <a:r>
                <a:rPr lang="en-GB" sz="1600" dirty="0"/>
                <a:t>Go to a </a:t>
              </a:r>
              <a:r>
                <a:rPr lang="en-GB" sz="1600" dirty="0" err="1"/>
                <a:t>Pediatrician</a:t>
              </a:r>
              <a:r>
                <a:rPr lang="en-GB" sz="1600" dirty="0"/>
                <a:t>/General physician/Psychiatrist (if on behaviour altering drugs) </a:t>
              </a:r>
            </a:p>
            <a:p>
              <a:pPr lvl="1"/>
              <a:r>
                <a:rPr lang="en-GB" sz="1600" dirty="0"/>
                <a:t>Assess medications he is currently on. I</a:t>
              </a:r>
              <a:r>
                <a:rPr lang="en-US" sz="1600" dirty="0"/>
                <a:t>t is possible to have behavior outbursts owing to, multiple medications(conditional). Consult with your doctor to assess medication being given. If there are far too many, then review the course of medication. There have been situations where stopping the medications significantly improved the child’s habit of undressing (But, mostly because the child is not able to communicate the discomfort caused by the medication and not because the medication was causing the problem </a:t>
              </a:r>
              <a:r>
                <a:rPr lang="en-US" sz="1600" dirty="0" err="1"/>
                <a:t>behaviour</a:t>
              </a:r>
              <a:r>
                <a:rPr lang="en-US" sz="1600" dirty="0"/>
                <a:t>). </a:t>
              </a:r>
              <a:endParaRPr lang="en-GB" sz="1600" dirty="0"/>
            </a:p>
            <a:p>
              <a:pPr lvl="0">
                <a:buFont typeface="Wingdings" pitchFamily="2" charset="2"/>
                <a:buChar char="Ø"/>
              </a:pPr>
              <a:r>
                <a:rPr lang="en-GB" sz="1600" dirty="0"/>
                <a:t>At home</a:t>
              </a:r>
            </a:p>
            <a:p>
              <a:pPr lvl="1"/>
              <a:r>
                <a:rPr lang="en-GB" sz="1600" dirty="0"/>
                <a:t>Teach the child to ask for help when having bodily discomfort</a:t>
              </a:r>
            </a:p>
            <a:p>
              <a:pPr lvl="1"/>
              <a:r>
                <a:rPr lang="en-GB" sz="1600" dirty="0"/>
                <a:t>This can be achieved through </a:t>
              </a:r>
            </a:p>
            <a:p>
              <a:pPr lvl="3">
                <a:buFont typeface="Wingdings" pitchFamily="2" charset="2"/>
                <a:buChar char="ü"/>
              </a:pPr>
              <a:r>
                <a:rPr lang="en-GB" sz="1600" dirty="0"/>
                <a:t>speech</a:t>
              </a:r>
            </a:p>
            <a:p>
              <a:pPr lvl="3">
                <a:buFont typeface="Wingdings" pitchFamily="2" charset="2"/>
                <a:buChar char="ü"/>
              </a:pPr>
              <a:r>
                <a:rPr lang="en-GB" sz="1600" dirty="0"/>
                <a:t>sign</a:t>
              </a:r>
            </a:p>
            <a:p>
              <a:pPr lvl="3">
                <a:buFont typeface="Wingdings" pitchFamily="2" charset="2"/>
                <a:buChar char="ü"/>
              </a:pPr>
              <a:r>
                <a:rPr lang="en-GB" sz="1600" dirty="0"/>
                <a:t>gestures</a:t>
              </a:r>
            </a:p>
            <a:p>
              <a:pPr lvl="3">
                <a:buFont typeface="Wingdings" pitchFamily="2" charset="2"/>
                <a:buChar char="ü"/>
              </a:pPr>
              <a:r>
                <a:rPr lang="en-GB" sz="1600" dirty="0"/>
                <a:t>picture exchange.</a:t>
              </a:r>
              <a:endParaRPr lang="en-US" sz="1600" dirty="0"/>
            </a:p>
            <a:p>
              <a:pPr lvl="0"/>
              <a:r>
                <a:rPr lang="en-GB" sz="1600" dirty="0"/>
                <a:t> </a:t>
              </a:r>
              <a:endParaRPr lang="en-US" sz="1600" dirty="0"/>
            </a:p>
            <a:p>
              <a:r>
                <a:rPr lang="en-GB" sz="1600" b="1" cap="small" dirty="0"/>
                <a:t>Long Term:</a:t>
              </a:r>
              <a:endParaRPr lang="en-US" sz="1600" dirty="0"/>
            </a:p>
            <a:p>
              <a:r>
                <a:rPr lang="en-GB" sz="1600" dirty="0"/>
                <a:t>Improvement in communication skills (</a:t>
              </a:r>
              <a:r>
                <a:rPr lang="en-GB" sz="1600" dirty="0" err="1"/>
                <a:t>verball</a:t>
              </a:r>
              <a:r>
                <a:rPr lang="en-GB" sz="1600" dirty="0"/>
                <a:t> or non-verbal) will help in communicating bodily discomfort without resorting to behavioural outbursts.</a:t>
              </a:r>
              <a:endParaRPr lang="en-US" sz="1600" b="1" dirty="0"/>
            </a:p>
          </p:txBody>
        </p:sp>
        <p:sp>
          <p:nvSpPr>
            <p:cNvPr id="9"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381000" y="152400"/>
            <a:ext cx="8534400" cy="4898648"/>
            <a:chOff x="381000" y="152400"/>
            <a:chExt cx="8534400" cy="4898648"/>
          </a:xfrm>
        </p:grpSpPr>
        <p:sp>
          <p:nvSpPr>
            <p:cNvPr id="6" name="TextBox 5"/>
            <p:cNvSpPr txBox="1"/>
            <p:nvPr/>
          </p:nvSpPr>
          <p:spPr>
            <a:xfrm>
              <a:off x="381000" y="1296174"/>
              <a:ext cx="8482643" cy="3754874"/>
            </a:xfrm>
            <a:prstGeom prst="rect">
              <a:avLst/>
            </a:prstGeom>
            <a:noFill/>
          </p:spPr>
          <p:txBody>
            <a:bodyPr wrap="none" rtlCol="0">
              <a:spAutoFit/>
            </a:bodyPr>
            <a:lstStyle/>
            <a:p>
              <a:r>
                <a:rPr lang="en-US" sz="1700" b="1" i="1" dirty="0"/>
                <a:t>NOTE TO THE PARENT  </a:t>
              </a:r>
            </a:p>
            <a:p>
              <a:pPr>
                <a:buFont typeface="Wingdings" pitchFamily="2" charset="2"/>
                <a:buChar char="v"/>
              </a:pPr>
              <a:endParaRPr lang="en-US" sz="1700" b="1" i="1" dirty="0"/>
            </a:p>
            <a:p>
              <a:pPr lvl="0">
                <a:buFont typeface="Wingdings" pitchFamily="2" charset="2"/>
                <a:buChar char="v"/>
              </a:pPr>
              <a:r>
                <a:rPr lang="en-US" sz="1700" dirty="0"/>
                <a:t>HELP PROMOTE DEVELOPMENT OF A HEALTHY BODY IMAGE</a:t>
              </a:r>
            </a:p>
            <a:p>
              <a:pPr lvl="1">
                <a:buFont typeface="Wingdings" pitchFamily="2" charset="2"/>
                <a:buChar char="§"/>
              </a:pPr>
              <a:r>
                <a:rPr lang="en-US" sz="1700" dirty="0"/>
                <a:t>Place a full size mirror in the bathroom for your child to explore their body</a:t>
              </a:r>
            </a:p>
            <a:p>
              <a:pPr lvl="1">
                <a:buFont typeface="Wingdings" pitchFamily="2" charset="2"/>
                <a:buChar char="§"/>
              </a:pPr>
              <a:r>
                <a:rPr lang="en-US" sz="1700" dirty="0"/>
                <a:t> in the confines of the bathroom in private. </a:t>
              </a:r>
            </a:p>
            <a:p>
              <a:pPr lvl="1">
                <a:buFont typeface="Wingdings" pitchFamily="2" charset="2"/>
                <a:buChar char="§"/>
              </a:pPr>
              <a:r>
                <a:rPr lang="en-US" sz="1700" dirty="0"/>
                <a:t>Curiosity to explore themselves could also be a reason they are keen </a:t>
              </a:r>
              <a:r>
                <a:rPr lang="en-US" sz="1700" dirty="0" smtClean="0"/>
                <a:t>to </a:t>
              </a:r>
              <a:r>
                <a:rPr lang="en-US" sz="1700" dirty="0"/>
                <a:t>undress </a:t>
              </a:r>
              <a:r>
                <a:rPr lang="en-US" sz="1700" dirty="0" smtClean="0"/>
                <a:t>every</a:t>
              </a:r>
            </a:p>
            <a:p>
              <a:pPr lvl="1">
                <a:buFont typeface="Wingdings" pitchFamily="2" charset="2"/>
                <a:buChar char="§"/>
              </a:pPr>
              <a:r>
                <a:rPr lang="en-US" sz="1700" dirty="0" smtClean="0"/>
                <a:t>	now </a:t>
              </a:r>
              <a:r>
                <a:rPr lang="en-US" sz="1700" dirty="0"/>
                <a:t>and then. </a:t>
              </a:r>
            </a:p>
            <a:p>
              <a:endParaRPr lang="en-US" sz="1700" dirty="0"/>
            </a:p>
            <a:p>
              <a:pPr>
                <a:buFont typeface="Wingdings" pitchFamily="2" charset="2"/>
                <a:buChar char="v"/>
              </a:pPr>
              <a:r>
                <a:rPr lang="en-US" sz="1700" dirty="0"/>
                <a:t>You may use visuals through social stories to teach them the importance of dressing </a:t>
              </a:r>
              <a:r>
                <a:rPr lang="en-US" sz="1700" dirty="0" smtClean="0"/>
                <a:t>up.</a:t>
              </a:r>
            </a:p>
            <a:p>
              <a:r>
                <a:rPr lang="en-US" sz="1700" dirty="0" smtClean="0"/>
                <a:t>	This may also drive a purpose to dress and groom well. </a:t>
              </a:r>
            </a:p>
            <a:p>
              <a:endParaRPr lang="en-US" sz="1700" dirty="0" smtClean="0"/>
            </a:p>
            <a:p>
              <a:pPr>
                <a:buFont typeface="Wingdings" pitchFamily="2" charset="2"/>
                <a:buChar char="v"/>
              </a:pPr>
              <a:r>
                <a:rPr lang="en-US" sz="1700" dirty="0" smtClean="0"/>
                <a:t>Having a plan and being consistent will help you identify the root cause and solve the issue. </a:t>
              </a:r>
              <a:endParaRPr lang="en-US" sz="1700" dirty="0"/>
            </a:p>
            <a:p>
              <a:r>
                <a:rPr lang="en-US" sz="1700" dirty="0" smtClean="0"/>
                <a:t> </a:t>
              </a:r>
              <a:endParaRPr lang="en-US" sz="1700" dirty="0"/>
            </a:p>
            <a:p>
              <a:endParaRPr lang="en-US" sz="1700" b="1" i="1" dirty="0"/>
            </a:p>
          </p:txBody>
        </p:sp>
        <p:pic>
          <p:nvPicPr>
            <p:cNvPr id="7" name="Picture 6" descr="ND Logo + Tag.jpg"/>
            <p:cNvPicPr>
              <a:picLocks noChangeAspect="1"/>
            </p:cNvPicPr>
            <p:nvPr/>
          </p:nvPicPr>
          <p:blipFill>
            <a:blip r:embed="rId3" cstate="print"/>
            <a:stretch>
              <a:fillRect/>
            </a:stretch>
          </p:blipFill>
          <p:spPr>
            <a:xfrm>
              <a:off x="7696200" y="152400"/>
              <a:ext cx="1219200" cy="537183"/>
            </a:xfrm>
            <a:prstGeom prst="rect">
              <a:avLst/>
            </a:prstGeom>
          </p:spPr>
        </p:pic>
        <p:sp>
          <p:nvSpPr>
            <p:cNvPr id="9"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25440" y="152400"/>
            <a:ext cx="8589960" cy="6208931"/>
            <a:chOff x="325440" y="152400"/>
            <a:chExt cx="8589960" cy="6208931"/>
          </a:xfrm>
        </p:grpSpPr>
        <p:sp>
          <p:nvSpPr>
            <p:cNvPr id="4" name="Rectangle 3"/>
            <p:cNvSpPr/>
            <p:nvPr/>
          </p:nvSpPr>
          <p:spPr>
            <a:xfrm>
              <a:off x="381000" y="1219200"/>
              <a:ext cx="5943600" cy="1754326"/>
            </a:xfrm>
            <a:prstGeom prst="rect">
              <a:avLst/>
            </a:prstGeom>
          </p:spPr>
          <p:txBody>
            <a:bodyPr wrap="square">
              <a:spAutoFit/>
            </a:bodyPr>
            <a:lstStyle/>
            <a:p>
              <a:r>
                <a:rPr lang="en-GB" dirty="0"/>
                <a:t>To address this issue, let us start with  few questions to the parents/caregivers. </a:t>
              </a:r>
            </a:p>
            <a:p>
              <a:endParaRPr lang="en-GB" b="1" dirty="0"/>
            </a:p>
            <a:p>
              <a:r>
                <a:rPr lang="en-GB" b="1" dirty="0"/>
                <a:t>A thorough analysis of the factors that may play a role in Kapil’s behaviour, will help us understand and address the same</a:t>
              </a:r>
              <a:r>
                <a:rPr lang="en-GB" dirty="0"/>
                <a:t>.</a:t>
              </a:r>
              <a:endParaRPr lang="en-US" dirty="0"/>
            </a:p>
          </p:txBody>
        </p:sp>
        <p:pic>
          <p:nvPicPr>
            <p:cNvPr id="1026" name="Picture 2" descr="C:\Users\Ambik\AppData\Local\Microsoft\Windows\INetCache\IE\1GSYVRY9\child[1].png"/>
            <p:cNvPicPr>
              <a:picLocks noChangeAspect="1" noChangeArrowheads="1"/>
            </p:cNvPicPr>
            <p:nvPr/>
          </p:nvPicPr>
          <p:blipFill>
            <a:blip r:embed="rId3" cstate="print"/>
            <a:srcRect/>
            <a:stretch>
              <a:fillRect/>
            </a:stretch>
          </p:blipFill>
          <p:spPr bwMode="auto">
            <a:xfrm>
              <a:off x="6934200" y="1066800"/>
              <a:ext cx="1455611" cy="2057400"/>
            </a:xfrm>
            <a:prstGeom prst="rect">
              <a:avLst/>
            </a:prstGeom>
            <a:noFill/>
          </p:spPr>
        </p:pic>
        <p:pic>
          <p:nvPicPr>
            <p:cNvPr id="7" name="Picture 6" descr="ND Logo + Tag.jpg"/>
            <p:cNvPicPr>
              <a:picLocks noChangeAspect="1"/>
            </p:cNvPicPr>
            <p:nvPr/>
          </p:nvPicPr>
          <p:blipFill>
            <a:blip r:embed="rId4" cstate="print"/>
            <a:stretch>
              <a:fillRect/>
            </a:stretch>
          </p:blipFill>
          <p:spPr>
            <a:xfrm>
              <a:off x="7696200" y="152400"/>
              <a:ext cx="1219200" cy="537183"/>
            </a:xfrm>
            <a:prstGeom prst="rect">
              <a:avLst/>
            </a:prstGeom>
          </p:spPr>
        </p:pic>
        <p:sp>
          <p:nvSpPr>
            <p:cNvPr id="9" name="TextBox 8"/>
            <p:cNvSpPr txBox="1"/>
            <p:nvPr/>
          </p:nvSpPr>
          <p:spPr>
            <a:xfrm>
              <a:off x="325440" y="2895600"/>
              <a:ext cx="7317965" cy="2893100"/>
            </a:xfrm>
            <a:prstGeom prst="rect">
              <a:avLst/>
            </a:prstGeom>
            <a:noFill/>
          </p:spPr>
          <p:txBody>
            <a:bodyPr wrap="none" rtlCol="0">
              <a:spAutoFit/>
            </a:bodyPr>
            <a:lstStyle/>
            <a:p>
              <a:pPr algn="ctr"/>
              <a:r>
                <a:rPr lang="en-US" sz="1400" b="1" i="1" dirty="0"/>
                <a:t>Careful observation of the child’s </a:t>
              </a:r>
              <a:r>
                <a:rPr lang="en-US" sz="1400" b="1" i="1" dirty="0" err="1"/>
                <a:t>behaviour</a:t>
              </a:r>
              <a:endParaRPr lang="en-US" sz="1400" b="1" i="1" dirty="0"/>
            </a:p>
            <a:p>
              <a:pPr algn="ctr"/>
              <a:endParaRPr lang="en-US" sz="1400" b="1" i="1" dirty="0"/>
            </a:p>
            <a:p>
              <a:pPr lvl="0">
                <a:buFont typeface="Wingdings" pitchFamily="2" charset="2"/>
                <a:buChar char="Ø"/>
              </a:pPr>
              <a:r>
                <a:rPr lang="en-GB" sz="1400" i="1" dirty="0"/>
                <a:t>When is this behaviour observed?  Make a list of different situations when this behaviour occurs.</a:t>
              </a:r>
              <a:endParaRPr lang="en-US" sz="1400" i="1" dirty="0"/>
            </a:p>
            <a:p>
              <a:pPr lvl="0">
                <a:buFont typeface="Wingdings" pitchFamily="2" charset="2"/>
                <a:buChar char="Ø"/>
              </a:pPr>
              <a:r>
                <a:rPr lang="en-GB" sz="1400" i="1" dirty="0"/>
                <a:t>Does it happen at a specific time? </a:t>
              </a:r>
              <a:endParaRPr lang="en-US" sz="1400" i="1" dirty="0"/>
            </a:p>
            <a:p>
              <a:pPr lvl="0">
                <a:buFont typeface="Wingdings" pitchFamily="2" charset="2"/>
                <a:buChar char="Ø"/>
              </a:pPr>
              <a:r>
                <a:rPr lang="en-GB" sz="1400" i="1" dirty="0"/>
                <a:t>What is the frequency of the incident (how many times during the day?)</a:t>
              </a:r>
              <a:endParaRPr lang="en-US" sz="1400" i="1" dirty="0"/>
            </a:p>
            <a:p>
              <a:pPr lvl="0">
                <a:buFont typeface="Wingdings" pitchFamily="2" charset="2"/>
                <a:buChar char="Ø"/>
              </a:pPr>
              <a:r>
                <a:rPr lang="en-GB" sz="1400" i="1" dirty="0"/>
                <a:t>During the episodes is the child mindful of the happening?</a:t>
              </a:r>
              <a:endParaRPr lang="en-US" sz="1400" i="1" dirty="0"/>
            </a:p>
            <a:p>
              <a:pPr lvl="0">
                <a:buFont typeface="Wingdings" pitchFamily="2" charset="2"/>
                <a:buChar char="Ø"/>
              </a:pPr>
              <a:r>
                <a:rPr lang="en-GB" sz="1400" i="1" dirty="0"/>
                <a:t>If the child is aware of his doing, does he do so with any specific texture or fit of the clothing?</a:t>
              </a:r>
              <a:endParaRPr lang="en-US" sz="1400" i="1" dirty="0"/>
            </a:p>
            <a:p>
              <a:pPr lvl="0">
                <a:buFont typeface="Wingdings" pitchFamily="2" charset="2"/>
                <a:buChar char="Ø"/>
              </a:pPr>
              <a:r>
                <a:rPr lang="en-GB" sz="1400" i="1" dirty="0"/>
                <a:t>Do you observe any changes in his facial expressions? </a:t>
              </a:r>
              <a:endParaRPr lang="en-US" sz="1400" i="1" dirty="0"/>
            </a:p>
            <a:p>
              <a:pPr lvl="0">
                <a:buFont typeface="Wingdings" pitchFamily="2" charset="2"/>
                <a:buChar char="Ø"/>
              </a:pPr>
              <a:r>
                <a:rPr lang="en-GB" sz="1400" i="1" dirty="0"/>
                <a:t>If yes, what do the expressions look like? Does the child look pleased or upset after undressing?</a:t>
              </a:r>
            </a:p>
            <a:p>
              <a:pPr>
                <a:buFont typeface="Wingdings" pitchFamily="2" charset="2"/>
                <a:buChar char="Ø"/>
              </a:pPr>
              <a:r>
                <a:rPr lang="en-GB" sz="1400" i="1" dirty="0"/>
                <a:t> </a:t>
              </a:r>
              <a:r>
                <a:rPr lang="en-US" sz="1400" dirty="0"/>
                <a:t>How does it usually end?</a:t>
              </a:r>
            </a:p>
            <a:p>
              <a:pPr>
                <a:buFont typeface="Wingdings" pitchFamily="2" charset="2"/>
                <a:buChar char="Ø"/>
              </a:pPr>
              <a:endParaRPr lang="en-US" sz="1400" dirty="0"/>
            </a:p>
            <a:p>
              <a:pPr lvl="0"/>
              <a:endParaRPr lang="en-US" sz="1400" i="1" dirty="0"/>
            </a:p>
            <a:p>
              <a:endParaRPr lang="en-US" sz="1400" i="1" dirty="0"/>
            </a:p>
          </p:txBody>
        </p:sp>
        <p:sp>
          <p:nvSpPr>
            <p:cNvPr id="10" name="TextBox 9"/>
            <p:cNvSpPr txBox="1"/>
            <p:nvPr/>
          </p:nvSpPr>
          <p:spPr>
            <a:xfrm>
              <a:off x="381000" y="5715000"/>
              <a:ext cx="6463693" cy="646331"/>
            </a:xfrm>
            <a:prstGeom prst="rect">
              <a:avLst/>
            </a:prstGeom>
            <a:noFill/>
          </p:spPr>
          <p:txBody>
            <a:bodyPr wrap="none" rtlCol="0">
              <a:spAutoFit/>
            </a:bodyPr>
            <a:lstStyle/>
            <a:p>
              <a:r>
                <a:rPr lang="en-US" b="1" dirty="0"/>
                <a:t>Why do these observations matter?</a:t>
              </a:r>
            </a:p>
            <a:p>
              <a:r>
                <a:rPr lang="en-US" dirty="0"/>
                <a:t>They matter in order to understand the root cause of his </a:t>
              </a:r>
              <a:r>
                <a:rPr lang="en-US" dirty="0" err="1"/>
                <a:t>behaviour</a:t>
              </a:r>
              <a:r>
                <a:rPr lang="en-US" dirty="0"/>
                <a:t>.</a:t>
              </a:r>
            </a:p>
          </p:txBody>
        </p:sp>
        <p:sp>
          <p:nvSpPr>
            <p:cNvPr id="11"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a:ln>
                    <a:noFill/>
                  </a:ln>
                  <a:solidFill>
                    <a:schemeClr val="tx1">
                      <a:tint val="75000"/>
                    </a:schemeClr>
                  </a:solidFill>
                  <a:effectLst/>
                  <a:uLnTx/>
                  <a:uFillTx/>
                  <a:latin typeface="+mn-lt"/>
                  <a:ea typeface="+mn-ea"/>
                  <a:cs typeface="+mn-cs"/>
                </a:rPr>
                <a:t>Expert advisor : Snigdha 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381000" y="152400"/>
            <a:ext cx="8763000" cy="6669822"/>
            <a:chOff x="381000" y="152400"/>
            <a:chExt cx="8763000" cy="6669822"/>
          </a:xfrm>
        </p:grpSpPr>
        <p:sp>
          <p:nvSpPr>
            <p:cNvPr id="4" name="Rectangle 3"/>
            <p:cNvSpPr/>
            <p:nvPr/>
          </p:nvSpPr>
          <p:spPr>
            <a:xfrm>
              <a:off x="381000" y="1066800"/>
              <a:ext cx="6324600" cy="5755422"/>
            </a:xfrm>
            <a:prstGeom prst="rect">
              <a:avLst/>
            </a:prstGeom>
          </p:spPr>
          <p:txBody>
            <a:bodyPr wrap="square">
              <a:spAutoFit/>
            </a:bodyPr>
            <a:lstStyle/>
            <a:p>
              <a:r>
                <a:rPr lang="en-GB" sz="1600" dirty="0"/>
                <a:t>In order to record your observations it may be useful to maintain an ABC chart. </a:t>
              </a:r>
            </a:p>
            <a:p>
              <a:endParaRPr lang="en-GB" sz="1600" b="1" dirty="0"/>
            </a:p>
            <a:p>
              <a:r>
                <a:rPr lang="en-US" sz="1600" b="1" dirty="0"/>
                <a:t>Please use the Antecedent, </a:t>
              </a:r>
              <a:r>
                <a:rPr lang="en-US" sz="1600" b="1" dirty="0" err="1"/>
                <a:t>Behaviour</a:t>
              </a:r>
              <a:r>
                <a:rPr lang="en-US" sz="1600" b="1" dirty="0"/>
                <a:t>, Consequence (ABC) chart to document your child’s </a:t>
              </a:r>
              <a:r>
                <a:rPr lang="en-US" sz="1600" b="1" dirty="0" err="1"/>
                <a:t>behavioural</a:t>
              </a:r>
              <a:r>
                <a:rPr lang="en-US" sz="1600" b="1" dirty="0"/>
                <a:t> concerns</a:t>
              </a:r>
              <a:r>
                <a:rPr lang="en-US" sz="1600" b="1" dirty="0" smtClean="0"/>
                <a:t>.</a:t>
              </a:r>
            </a:p>
            <a:p>
              <a:endParaRPr lang="en-US" sz="1600" dirty="0"/>
            </a:p>
            <a:p>
              <a:r>
                <a:rPr lang="en-US" sz="1600" b="1" dirty="0"/>
                <a:t>Antecedent   : </a:t>
              </a:r>
              <a:r>
                <a:rPr lang="en-US" sz="1600" dirty="0"/>
                <a:t>What took place right before the given </a:t>
              </a:r>
              <a:r>
                <a:rPr lang="en-US" sz="1600" dirty="0" err="1"/>
                <a:t>behavioural</a:t>
              </a:r>
              <a:r>
                <a:rPr lang="en-US" sz="1600" dirty="0"/>
                <a:t> episode</a:t>
              </a:r>
              <a:r>
                <a:rPr lang="en-US" sz="1600" dirty="0" smtClean="0"/>
                <a:t>?</a:t>
              </a:r>
            </a:p>
            <a:p>
              <a:r>
                <a:rPr lang="en-US" sz="1600" dirty="0"/>
                <a:t/>
              </a:r>
              <a:br>
                <a:rPr lang="en-US" sz="1600" dirty="0"/>
              </a:br>
              <a:r>
                <a:rPr lang="en-US" sz="1600" b="1" dirty="0" err="1"/>
                <a:t>Behaviour</a:t>
              </a:r>
              <a:r>
                <a:rPr lang="en-US" sz="1600" b="1" dirty="0"/>
                <a:t> : </a:t>
              </a:r>
              <a:r>
                <a:rPr lang="en-US" sz="1600" dirty="0"/>
                <a:t>What is the action that best describes the </a:t>
              </a:r>
              <a:r>
                <a:rPr lang="en-US" sz="1600" dirty="0" err="1"/>
                <a:t>behavioural</a:t>
              </a:r>
              <a:r>
                <a:rPr lang="en-US" sz="1600" dirty="0"/>
                <a:t> episode that is the cause for concern</a:t>
              </a:r>
              <a:r>
                <a:rPr lang="en-US" sz="1600" dirty="0" smtClean="0"/>
                <a:t>?</a:t>
              </a:r>
            </a:p>
            <a:p>
              <a:r>
                <a:rPr lang="en-US" sz="1600" dirty="0"/>
                <a:t/>
              </a:r>
              <a:br>
                <a:rPr lang="en-US" sz="1600" dirty="0"/>
              </a:br>
              <a:r>
                <a:rPr lang="en-US" sz="1600" b="1" dirty="0"/>
                <a:t>Consequence   :</a:t>
              </a:r>
              <a:r>
                <a:rPr lang="en-US" sz="1600" dirty="0"/>
                <a:t> What series of events took place immediately after the </a:t>
              </a:r>
              <a:r>
                <a:rPr lang="en-US" sz="1600" dirty="0" err="1"/>
                <a:t>behavioural</a:t>
              </a:r>
              <a:r>
                <a:rPr lang="en-US" sz="1600" dirty="0"/>
                <a:t> outburst? How was it handled by the adult that calmed the child down</a:t>
              </a:r>
              <a:r>
                <a:rPr lang="en-US" sz="1600" dirty="0" smtClean="0"/>
                <a:t>.</a:t>
              </a:r>
            </a:p>
            <a:p>
              <a:r>
                <a:rPr lang="en-US" sz="1600" dirty="0"/>
                <a:t/>
              </a:r>
              <a:br>
                <a:rPr lang="en-US" sz="1600" dirty="0"/>
              </a:br>
              <a:r>
                <a:rPr lang="en-US" sz="1600" b="1" dirty="0"/>
                <a:t>Inferred reason :</a:t>
              </a:r>
              <a:r>
                <a:rPr lang="en-US" sz="1600" dirty="0"/>
                <a:t> Why do you think your child reacted the way he/she did</a:t>
              </a:r>
              <a:r>
                <a:rPr lang="en-US" sz="1600" dirty="0" smtClean="0"/>
                <a:t>?</a:t>
              </a:r>
            </a:p>
            <a:p>
              <a:endParaRPr lang="en-US" sz="1600" dirty="0"/>
            </a:p>
            <a:p>
              <a:r>
                <a:rPr lang="en-US" sz="1600" b="1" dirty="0"/>
                <a:t>NOTE</a:t>
              </a:r>
              <a:r>
                <a:rPr lang="en-US" sz="1600" dirty="0"/>
                <a:t>: To put this chart to best use, please document all the information in observable terms </a:t>
              </a:r>
              <a:r>
                <a:rPr lang="en-US" sz="1600" dirty="0" err="1"/>
                <a:t>i.e</a:t>
              </a:r>
              <a:r>
                <a:rPr lang="en-US" sz="1600" dirty="0"/>
                <a:t> as action verbs and NOT thought verbs (e.g. Describe events as they occur by quoting the exact action that took place, such as screaming, hitting as a </a:t>
              </a:r>
              <a:r>
                <a:rPr lang="en-US" sz="1600" dirty="0" err="1"/>
                <a:t>behavioural</a:t>
              </a:r>
              <a:r>
                <a:rPr lang="en-US" sz="1600" dirty="0"/>
                <a:t> response rather than saying that the child is upset or angry in a given situation)</a:t>
              </a:r>
            </a:p>
          </p:txBody>
        </p:sp>
        <p:pic>
          <p:nvPicPr>
            <p:cNvPr id="1026" name="Picture 2" descr="C:\Users\Ambik\AppData\Local\Microsoft\Windows\INetCache\IE\1GSYVRY9\child[1].png"/>
            <p:cNvPicPr>
              <a:picLocks noChangeAspect="1" noChangeArrowheads="1"/>
            </p:cNvPicPr>
            <p:nvPr/>
          </p:nvPicPr>
          <p:blipFill>
            <a:blip r:embed="rId3" cstate="print"/>
            <a:srcRect/>
            <a:stretch>
              <a:fillRect/>
            </a:stretch>
          </p:blipFill>
          <p:spPr bwMode="auto">
            <a:xfrm>
              <a:off x="6448424" y="1981200"/>
              <a:ext cx="2695576" cy="3810000"/>
            </a:xfrm>
            <a:prstGeom prst="rect">
              <a:avLst/>
            </a:prstGeom>
            <a:noFill/>
          </p:spPr>
        </p:pic>
        <p:pic>
          <p:nvPicPr>
            <p:cNvPr id="7" name="Picture 6" descr="ND Logo + Tag.jpg"/>
            <p:cNvPicPr>
              <a:picLocks noChangeAspect="1"/>
            </p:cNvPicPr>
            <p:nvPr/>
          </p:nvPicPr>
          <p:blipFill>
            <a:blip r:embed="rId4" cstate="print"/>
            <a:stretch>
              <a:fillRect/>
            </a:stretch>
          </p:blipFill>
          <p:spPr>
            <a:xfrm>
              <a:off x="7696200" y="152400"/>
              <a:ext cx="1219200" cy="537183"/>
            </a:xfrm>
            <a:prstGeom prst="rect">
              <a:avLst/>
            </a:prstGeom>
          </p:spPr>
        </p:pic>
        <p:sp>
          <p:nvSpPr>
            <p:cNvPr id="11"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685800" y="152400"/>
            <a:ext cx="8229600" cy="6068943"/>
            <a:chOff x="685800" y="152400"/>
            <a:chExt cx="8229600" cy="6068943"/>
          </a:xfrm>
        </p:grpSpPr>
        <p:pic>
          <p:nvPicPr>
            <p:cNvPr id="1026" name="Picture 2" descr="C:\Users\Ambik\AppData\Local\Microsoft\Windows\INetCache\IE\1GSYVRY9\child[1].png"/>
            <p:cNvPicPr>
              <a:picLocks noChangeAspect="1" noChangeArrowheads="1"/>
            </p:cNvPicPr>
            <p:nvPr/>
          </p:nvPicPr>
          <p:blipFill>
            <a:blip r:embed="rId2" cstate="print"/>
            <a:srcRect/>
            <a:stretch>
              <a:fillRect/>
            </a:stretch>
          </p:blipFill>
          <p:spPr bwMode="auto">
            <a:xfrm>
              <a:off x="3657600" y="1676400"/>
              <a:ext cx="1219200" cy="1723250"/>
            </a:xfrm>
            <a:prstGeom prst="rect">
              <a:avLst/>
            </a:prstGeom>
            <a:noFill/>
          </p:spPr>
        </p:pic>
        <p:sp>
          <p:nvSpPr>
            <p:cNvPr id="6" name="TextBox 5"/>
            <p:cNvSpPr txBox="1"/>
            <p:nvPr/>
          </p:nvSpPr>
          <p:spPr>
            <a:xfrm>
              <a:off x="1219200" y="1219200"/>
              <a:ext cx="6797823" cy="353943"/>
            </a:xfrm>
            <a:prstGeom prst="rect">
              <a:avLst/>
            </a:prstGeom>
            <a:noFill/>
          </p:spPr>
          <p:txBody>
            <a:bodyPr wrap="none" rtlCol="0">
              <a:spAutoFit/>
            </a:bodyPr>
            <a:lstStyle/>
            <a:p>
              <a:r>
                <a:rPr lang="en-US" sz="1700" b="1" i="1" dirty="0"/>
                <a:t>Possible scenarios that may cause </a:t>
              </a:r>
              <a:r>
                <a:rPr lang="en-US" sz="1700" b="1" i="1" dirty="0" err="1"/>
                <a:t>Kapil</a:t>
              </a:r>
              <a:r>
                <a:rPr lang="en-US" sz="1700" b="1" i="1" dirty="0"/>
                <a:t> to react by undressing his clothes</a:t>
              </a:r>
            </a:p>
          </p:txBody>
        </p:sp>
        <p:pic>
          <p:nvPicPr>
            <p:cNvPr id="7" name="Picture 6" descr="ND Logo + Tag.jpg"/>
            <p:cNvPicPr>
              <a:picLocks noChangeAspect="1"/>
            </p:cNvPicPr>
            <p:nvPr/>
          </p:nvPicPr>
          <p:blipFill>
            <a:blip r:embed="rId3" cstate="print"/>
            <a:stretch>
              <a:fillRect/>
            </a:stretch>
          </p:blipFill>
          <p:spPr>
            <a:xfrm>
              <a:off x="7696200" y="152400"/>
              <a:ext cx="1219200" cy="537183"/>
            </a:xfrm>
            <a:prstGeom prst="rect">
              <a:avLst/>
            </a:prstGeom>
          </p:spPr>
        </p:pic>
        <p:sp>
          <p:nvSpPr>
            <p:cNvPr id="13" name="TextBox 12"/>
            <p:cNvSpPr txBox="1"/>
            <p:nvPr/>
          </p:nvSpPr>
          <p:spPr>
            <a:xfrm>
              <a:off x="685800" y="4191000"/>
              <a:ext cx="7620000" cy="1646605"/>
            </a:xfrm>
            <a:prstGeom prst="rect">
              <a:avLst/>
            </a:prstGeom>
            <a:noFill/>
          </p:spPr>
          <p:txBody>
            <a:bodyPr wrap="square" rtlCol="0">
              <a:spAutoFit/>
            </a:bodyPr>
            <a:lstStyle/>
            <a:p>
              <a:pPr algn="ctr"/>
              <a:r>
                <a:rPr lang="en-US" sz="1700" dirty="0"/>
                <a:t>Notice a specific time of the day he chooses to undress – hot summer day?</a:t>
              </a:r>
            </a:p>
            <a:p>
              <a:pPr algn="ctr"/>
              <a:r>
                <a:rPr lang="en-US" sz="1700" dirty="0"/>
                <a:t>Is there a specific texture or fitting that he particularly dislikes that prompts him to undress?</a:t>
              </a:r>
            </a:p>
            <a:p>
              <a:pPr algn="ctr"/>
              <a:r>
                <a:rPr lang="en-US" sz="1600" dirty="0"/>
                <a:t>Are his clothes wet after drinking a glass of water or visiting the toilet?</a:t>
              </a:r>
            </a:p>
            <a:p>
              <a:pPr algn="ctr"/>
              <a:endParaRPr lang="en-US" sz="1700" dirty="0"/>
            </a:p>
            <a:p>
              <a:pPr algn="ctr"/>
              <a:endParaRPr lang="en-US" sz="1700" dirty="0"/>
            </a:p>
          </p:txBody>
        </p:sp>
        <p:sp>
          <p:nvSpPr>
            <p:cNvPr id="14" name="TextBox 13"/>
            <p:cNvSpPr txBox="1"/>
            <p:nvPr/>
          </p:nvSpPr>
          <p:spPr>
            <a:xfrm>
              <a:off x="2971800" y="5867400"/>
              <a:ext cx="2992999" cy="353943"/>
            </a:xfrm>
            <a:prstGeom prst="rect">
              <a:avLst/>
            </a:prstGeom>
            <a:noFill/>
          </p:spPr>
          <p:txBody>
            <a:bodyPr wrap="none" rtlCol="0">
              <a:spAutoFit/>
            </a:bodyPr>
            <a:lstStyle/>
            <a:p>
              <a:r>
                <a:rPr lang="en-GB" sz="1700" b="1" cap="small" dirty="0"/>
                <a:t>sensory nature of the behaviour</a:t>
              </a:r>
              <a:endParaRPr lang="en-US" sz="1700" b="1" cap="small" dirty="0"/>
            </a:p>
          </p:txBody>
        </p:sp>
        <p:sp>
          <p:nvSpPr>
            <p:cNvPr id="15" name="Oval 14"/>
            <p:cNvSpPr/>
            <p:nvPr/>
          </p:nvSpPr>
          <p:spPr>
            <a:xfrm rot="19854895">
              <a:off x="760480" y="1857373"/>
              <a:ext cx="1643212" cy="10470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t>SCENARIO 1</a:t>
              </a:r>
            </a:p>
          </p:txBody>
        </p:sp>
        <p:sp>
          <p:nvSpPr>
            <p:cNvPr id="10"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296323" y="152400"/>
            <a:ext cx="8619077" cy="5603558"/>
            <a:chOff x="296323" y="152400"/>
            <a:chExt cx="8619077" cy="5603558"/>
          </a:xfrm>
        </p:grpSpPr>
        <p:sp>
          <p:nvSpPr>
            <p:cNvPr id="6" name="TextBox 5"/>
            <p:cNvSpPr txBox="1"/>
            <p:nvPr/>
          </p:nvSpPr>
          <p:spPr>
            <a:xfrm>
              <a:off x="372523" y="1388507"/>
              <a:ext cx="8466677" cy="369332"/>
            </a:xfrm>
            <a:prstGeom prst="rect">
              <a:avLst/>
            </a:prstGeom>
            <a:noFill/>
          </p:spPr>
          <p:txBody>
            <a:bodyPr wrap="none" rtlCol="0">
              <a:spAutoFit/>
            </a:bodyPr>
            <a:lstStyle/>
            <a:p>
              <a:r>
                <a:rPr lang="en-US" b="1" i="1" dirty="0"/>
                <a:t>Now that you have identified the sensory nature of </a:t>
              </a:r>
              <a:r>
                <a:rPr lang="en-US" b="1" i="1" dirty="0" err="1"/>
                <a:t>Kapil’s</a:t>
              </a:r>
              <a:r>
                <a:rPr lang="en-US" b="1" i="1" dirty="0"/>
                <a:t> </a:t>
              </a:r>
              <a:r>
                <a:rPr lang="en-US" b="1" i="1" dirty="0" err="1"/>
                <a:t>behaviour</a:t>
              </a:r>
              <a:r>
                <a:rPr lang="en-US" b="1" i="1" dirty="0"/>
                <a:t>, what do you do?</a:t>
              </a:r>
            </a:p>
          </p:txBody>
        </p:sp>
        <p:pic>
          <p:nvPicPr>
            <p:cNvPr id="7" name="Picture 6" descr="ND Logo + Tag.jpg"/>
            <p:cNvPicPr>
              <a:picLocks noChangeAspect="1"/>
            </p:cNvPicPr>
            <p:nvPr/>
          </p:nvPicPr>
          <p:blipFill>
            <a:blip r:embed="rId3" cstate="print"/>
            <a:stretch>
              <a:fillRect/>
            </a:stretch>
          </p:blipFill>
          <p:spPr>
            <a:xfrm>
              <a:off x="7696200" y="152400"/>
              <a:ext cx="1219200" cy="537183"/>
            </a:xfrm>
            <a:prstGeom prst="rect">
              <a:avLst/>
            </a:prstGeom>
          </p:spPr>
        </p:pic>
        <p:sp>
          <p:nvSpPr>
            <p:cNvPr id="13" name="TextBox 12"/>
            <p:cNvSpPr txBox="1"/>
            <p:nvPr/>
          </p:nvSpPr>
          <p:spPr>
            <a:xfrm>
              <a:off x="296323" y="1693307"/>
              <a:ext cx="8534400" cy="4062651"/>
            </a:xfrm>
            <a:prstGeom prst="rect">
              <a:avLst/>
            </a:prstGeom>
            <a:noFill/>
          </p:spPr>
          <p:txBody>
            <a:bodyPr wrap="square" rtlCol="0">
              <a:spAutoFit/>
            </a:bodyPr>
            <a:lstStyle/>
            <a:p>
              <a:pPr lvl="0"/>
              <a:r>
                <a:rPr lang="en-GB" sz="1600" b="1" dirty="0"/>
                <a:t>Short term</a:t>
              </a:r>
              <a:endParaRPr lang="en-US" sz="1600" i="1" dirty="0">
                <a:solidFill>
                  <a:srgbClr val="FF0000"/>
                </a:solidFill>
              </a:endParaRPr>
            </a:p>
            <a:p>
              <a:pPr lvl="1">
                <a:buFont typeface="Wingdings" pitchFamily="2" charset="2"/>
                <a:buChar char="q"/>
              </a:pPr>
              <a:r>
                <a:rPr lang="en-GB" sz="1600" dirty="0"/>
                <a:t>Go to a </a:t>
              </a:r>
              <a:r>
                <a:rPr lang="en-GB" sz="1600" b="1" dirty="0"/>
                <a:t>Psychologist/</a:t>
              </a:r>
              <a:r>
                <a:rPr lang="en-GB" sz="1600" b="1" dirty="0" err="1"/>
                <a:t>OTist</a:t>
              </a:r>
              <a:r>
                <a:rPr lang="en-GB" sz="1600" b="1" dirty="0"/>
                <a:t> </a:t>
              </a:r>
              <a:r>
                <a:rPr lang="en-GB" sz="1600" dirty="0"/>
                <a:t>to understand if the child has sensory processing challenges and whether this behaviour is indeed an outcome of seeking sensory input.</a:t>
              </a:r>
              <a:endParaRPr lang="en-US" sz="1600" dirty="0"/>
            </a:p>
            <a:p>
              <a:pPr lvl="1">
                <a:buFont typeface="Wingdings" pitchFamily="2" charset="2"/>
                <a:buChar char="q"/>
              </a:pPr>
              <a:r>
                <a:rPr lang="en-GB" sz="1600" b="1" dirty="0"/>
                <a:t>Practice at home </a:t>
              </a:r>
              <a:r>
                <a:rPr lang="en-GB" sz="1600" dirty="0"/>
                <a:t>- A few safer alternatives can be :</a:t>
              </a:r>
            </a:p>
            <a:p>
              <a:pPr lvl="2">
                <a:buFont typeface="Wingdings" pitchFamily="2" charset="2"/>
                <a:buChar char="Ø"/>
              </a:pPr>
              <a:r>
                <a:rPr lang="en-GB" sz="1600" i="1" dirty="0"/>
                <a:t> WHEN SOURCE OF DISCOMFORT IS THE WEATHER</a:t>
              </a:r>
              <a:endParaRPr lang="en-US" sz="1600" i="1" dirty="0"/>
            </a:p>
            <a:p>
              <a:pPr lvl="3">
                <a:buFont typeface="Wingdings" pitchFamily="2" charset="2"/>
                <a:buChar char="§"/>
              </a:pPr>
              <a:r>
                <a:rPr lang="en-US" sz="1600" dirty="0"/>
                <a:t>Consume liquids</a:t>
              </a:r>
            </a:p>
            <a:p>
              <a:pPr lvl="3">
                <a:buFont typeface="Wingdings" pitchFamily="2" charset="2"/>
                <a:buChar char="§"/>
              </a:pPr>
              <a:r>
                <a:rPr lang="en-US" sz="1600" dirty="0"/>
                <a:t>Wear cotton shirts with buttons to air the body out (Also having buttons on 	the shirt will delay the time taken to remove the shirt).</a:t>
              </a:r>
            </a:p>
            <a:p>
              <a:pPr lvl="3">
                <a:buFont typeface="Wingdings" pitchFamily="2" charset="2"/>
                <a:buChar char="§"/>
              </a:pPr>
              <a:r>
                <a:rPr lang="en-US" sz="1600" dirty="0"/>
                <a:t>Get the person to wear a belt that would delay time required to remove the 	pants.</a:t>
              </a:r>
            </a:p>
            <a:p>
              <a:pPr lvl="2"/>
              <a:endParaRPr lang="en-US" sz="1600" dirty="0"/>
            </a:p>
            <a:p>
              <a:pPr lvl="2">
                <a:buFont typeface="Wingdings" pitchFamily="2" charset="2"/>
                <a:buChar char="Ø"/>
              </a:pPr>
              <a:r>
                <a:rPr lang="en-US" sz="1600" dirty="0"/>
                <a:t>  WHEN SOURCE OF DISCOMFORT IS THE FITTING/TEXTURE OF CLOTHES</a:t>
              </a:r>
            </a:p>
            <a:p>
              <a:pPr lvl="3">
                <a:buFont typeface="Wingdings" pitchFamily="2" charset="2"/>
                <a:buChar char="§"/>
              </a:pPr>
              <a:r>
                <a:rPr lang="en-US" sz="1600" dirty="0"/>
                <a:t> Some individuals do not like the structure of the fabric against their skin. Be mindful of what textures are suitable and what are not when buying clothes.</a:t>
              </a:r>
            </a:p>
            <a:p>
              <a:pPr lvl="3">
                <a:buFont typeface="Wingdings" pitchFamily="2" charset="2"/>
                <a:buChar char="§"/>
              </a:pPr>
              <a:r>
                <a:rPr lang="en-US" sz="1600" dirty="0"/>
                <a:t>Always opt for loose fitting clothes. No body hugging fits for both shirts or pants. </a:t>
              </a:r>
            </a:p>
            <a:p>
              <a:pPr lvl="2"/>
              <a:endParaRPr lang="en-US" dirty="0"/>
            </a:p>
          </p:txBody>
        </p:sp>
        <p:sp>
          <p:nvSpPr>
            <p:cNvPr id="9"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04800" y="152400"/>
            <a:ext cx="8610600" cy="5926723"/>
            <a:chOff x="304800" y="152400"/>
            <a:chExt cx="8610600" cy="5926723"/>
          </a:xfrm>
        </p:grpSpPr>
        <p:sp>
          <p:nvSpPr>
            <p:cNvPr id="6" name="TextBox 5"/>
            <p:cNvSpPr txBox="1"/>
            <p:nvPr/>
          </p:nvSpPr>
          <p:spPr>
            <a:xfrm>
              <a:off x="381000" y="1296174"/>
              <a:ext cx="8466677" cy="369332"/>
            </a:xfrm>
            <a:prstGeom prst="rect">
              <a:avLst/>
            </a:prstGeom>
            <a:noFill/>
          </p:spPr>
          <p:txBody>
            <a:bodyPr wrap="none" rtlCol="0">
              <a:spAutoFit/>
            </a:bodyPr>
            <a:lstStyle/>
            <a:p>
              <a:r>
                <a:rPr lang="en-US" b="1" i="1" dirty="0"/>
                <a:t>Now that you have identified the sensory nature of </a:t>
              </a:r>
              <a:r>
                <a:rPr lang="en-US" b="1" i="1" dirty="0" err="1"/>
                <a:t>Kapil’s</a:t>
              </a:r>
              <a:r>
                <a:rPr lang="en-US" b="1" i="1" dirty="0"/>
                <a:t> </a:t>
              </a:r>
              <a:r>
                <a:rPr lang="en-US" b="1" i="1" dirty="0" err="1"/>
                <a:t>behaviour</a:t>
              </a:r>
              <a:r>
                <a:rPr lang="en-US" b="1" i="1" dirty="0"/>
                <a:t>, what do you do?</a:t>
              </a:r>
            </a:p>
          </p:txBody>
        </p:sp>
        <p:pic>
          <p:nvPicPr>
            <p:cNvPr id="7" name="Picture 6" descr="ND Logo + Tag.jpg"/>
            <p:cNvPicPr>
              <a:picLocks noChangeAspect="1"/>
            </p:cNvPicPr>
            <p:nvPr/>
          </p:nvPicPr>
          <p:blipFill>
            <a:blip r:embed="rId3" cstate="print"/>
            <a:stretch>
              <a:fillRect/>
            </a:stretch>
          </p:blipFill>
          <p:spPr>
            <a:xfrm>
              <a:off x="7696200" y="152400"/>
              <a:ext cx="1219200" cy="537183"/>
            </a:xfrm>
            <a:prstGeom prst="rect">
              <a:avLst/>
            </a:prstGeom>
          </p:spPr>
        </p:pic>
        <p:sp>
          <p:nvSpPr>
            <p:cNvPr id="13" name="TextBox 12"/>
            <p:cNvSpPr txBox="1"/>
            <p:nvPr/>
          </p:nvSpPr>
          <p:spPr>
            <a:xfrm>
              <a:off x="304800" y="1600974"/>
              <a:ext cx="8534400" cy="4478149"/>
            </a:xfrm>
            <a:prstGeom prst="rect">
              <a:avLst/>
            </a:prstGeom>
            <a:noFill/>
          </p:spPr>
          <p:txBody>
            <a:bodyPr wrap="square" rtlCol="0">
              <a:spAutoFit/>
            </a:bodyPr>
            <a:lstStyle/>
            <a:p>
              <a:r>
                <a:rPr lang="en-GB" sz="1700" dirty="0"/>
                <a:t> </a:t>
              </a:r>
              <a:endParaRPr lang="en-US" sz="1700" dirty="0"/>
            </a:p>
            <a:p>
              <a:pPr lvl="0"/>
              <a:r>
                <a:rPr lang="en-GB" sz="1700" b="1" dirty="0"/>
                <a:t>Long Term</a:t>
              </a:r>
              <a:endParaRPr lang="en-US" sz="1700" b="1" dirty="0"/>
            </a:p>
            <a:p>
              <a:pPr lvl="1">
                <a:buFont typeface="Wingdings" pitchFamily="2" charset="2"/>
                <a:buChar char="Ø"/>
              </a:pPr>
              <a:r>
                <a:rPr lang="en-US" sz="1700" dirty="0"/>
                <a:t>Visit an </a:t>
              </a:r>
              <a:r>
                <a:rPr lang="en-US" sz="1700" dirty="0" err="1"/>
                <a:t>OTist</a:t>
              </a:r>
              <a:r>
                <a:rPr lang="en-US" sz="1700" dirty="0"/>
                <a:t> </a:t>
              </a:r>
            </a:p>
            <a:p>
              <a:pPr lvl="2">
                <a:buFont typeface="Arial" pitchFamily="34" charset="0"/>
                <a:buChar char="•"/>
              </a:pPr>
              <a:r>
                <a:rPr lang="en-GB" sz="1700" dirty="0"/>
                <a:t>Teach the child to understand his sensory needs. If the child is non-verbal use social stories or alternative communication devices </a:t>
              </a:r>
              <a:r>
                <a:rPr lang="en-US" sz="1600" dirty="0"/>
                <a:t>to describe their </a:t>
              </a:r>
              <a:r>
                <a:rPr lang="en-US" sz="1600" dirty="0" smtClean="0"/>
                <a:t>discomfort.</a:t>
              </a:r>
              <a:endParaRPr lang="en-GB" sz="1700" dirty="0"/>
            </a:p>
            <a:p>
              <a:pPr lvl="2">
                <a:buFont typeface="Arial" pitchFamily="34" charset="0"/>
                <a:buChar char="•"/>
              </a:pPr>
              <a:r>
                <a:rPr lang="en-GB" sz="1700" dirty="0"/>
                <a:t>Teach the child to ask for help to achieve his sensory </a:t>
              </a:r>
              <a:r>
                <a:rPr lang="en-GB" sz="1700" dirty="0" smtClean="0"/>
                <a:t>needs</a:t>
              </a:r>
            </a:p>
            <a:p>
              <a:pPr lvl="2"/>
              <a:endParaRPr lang="en-GB" sz="1700" dirty="0"/>
            </a:p>
            <a:p>
              <a:pPr lvl="1">
                <a:buFont typeface="Wingdings" pitchFamily="2" charset="2"/>
                <a:buChar char="Ø"/>
              </a:pPr>
              <a:r>
                <a:rPr lang="en-US" sz="1700" dirty="0"/>
                <a:t>At home</a:t>
              </a:r>
              <a:endParaRPr lang="en-GB" sz="1700" dirty="0"/>
            </a:p>
            <a:p>
              <a:pPr lvl="2">
                <a:buFont typeface="Arial" pitchFamily="34" charset="0"/>
                <a:buChar char="•"/>
              </a:pPr>
              <a:r>
                <a:rPr lang="en-US" sz="1600" dirty="0"/>
                <a:t>In the privacy of one’s own home, recreate the scenarios that bother the child and teach them to ask for help rather than impulsively removing their clothes. Role play can help in controlling response in public settings. </a:t>
              </a:r>
            </a:p>
            <a:p>
              <a:pPr lvl="2">
                <a:buFont typeface="Arial" pitchFamily="34" charset="0"/>
                <a:buChar char="•"/>
              </a:pPr>
              <a:r>
                <a:rPr lang="en-US" sz="1600" dirty="0"/>
                <a:t> Sensory discomfort due to wetness of clothes can also trigger the need to undress. Teach your child to ask for change of clothes on occasions he/she wets himself.</a:t>
              </a:r>
            </a:p>
            <a:p>
              <a:pPr lvl="2"/>
              <a:endParaRPr lang="en-US" sz="1600" dirty="0"/>
            </a:p>
            <a:p>
              <a:pPr lvl="2"/>
              <a:endParaRPr lang="en-GB" sz="1700" dirty="0"/>
            </a:p>
            <a:p>
              <a:pPr lvl="2">
                <a:buFont typeface="Arial" pitchFamily="34" charset="0"/>
                <a:buChar char="•"/>
              </a:pPr>
              <a:endParaRPr lang="en-US" i="1" dirty="0">
                <a:solidFill>
                  <a:srgbClr val="FF0000"/>
                </a:solidFill>
              </a:endParaRPr>
            </a:p>
            <a:p>
              <a:pPr lvl="2"/>
              <a:endParaRPr lang="en-US" i="1" dirty="0">
                <a:solidFill>
                  <a:srgbClr val="FF0000"/>
                </a:solidFill>
              </a:endParaRPr>
            </a:p>
          </p:txBody>
        </p:sp>
        <p:sp>
          <p:nvSpPr>
            <p:cNvPr id="9"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685800" y="152400"/>
            <a:ext cx="8229600" cy="6145143"/>
            <a:chOff x="685800" y="152400"/>
            <a:chExt cx="8229600" cy="6145143"/>
          </a:xfrm>
        </p:grpSpPr>
        <p:pic>
          <p:nvPicPr>
            <p:cNvPr id="1026" name="Picture 2" descr="C:\Users\Ambik\AppData\Local\Microsoft\Windows\INetCache\IE\1GSYVRY9\child[1].png"/>
            <p:cNvPicPr>
              <a:picLocks noChangeAspect="1" noChangeArrowheads="1"/>
            </p:cNvPicPr>
            <p:nvPr/>
          </p:nvPicPr>
          <p:blipFill>
            <a:blip r:embed="rId2" cstate="print"/>
            <a:srcRect/>
            <a:stretch>
              <a:fillRect/>
            </a:stretch>
          </p:blipFill>
          <p:spPr bwMode="auto">
            <a:xfrm>
              <a:off x="3657600" y="1676400"/>
              <a:ext cx="1219200" cy="1723250"/>
            </a:xfrm>
            <a:prstGeom prst="rect">
              <a:avLst/>
            </a:prstGeom>
            <a:noFill/>
          </p:spPr>
        </p:pic>
        <p:sp>
          <p:nvSpPr>
            <p:cNvPr id="6" name="TextBox 5"/>
            <p:cNvSpPr txBox="1"/>
            <p:nvPr/>
          </p:nvSpPr>
          <p:spPr>
            <a:xfrm>
              <a:off x="1219200" y="1219200"/>
              <a:ext cx="6797823" cy="353943"/>
            </a:xfrm>
            <a:prstGeom prst="rect">
              <a:avLst/>
            </a:prstGeom>
            <a:noFill/>
          </p:spPr>
          <p:txBody>
            <a:bodyPr wrap="none" rtlCol="0">
              <a:spAutoFit/>
            </a:bodyPr>
            <a:lstStyle/>
            <a:p>
              <a:r>
                <a:rPr lang="en-US" sz="1700" b="1" i="1" dirty="0"/>
                <a:t>Possible scenarios that may cause </a:t>
              </a:r>
              <a:r>
                <a:rPr lang="en-US" sz="1700" b="1" i="1" dirty="0" err="1"/>
                <a:t>Kapil</a:t>
              </a:r>
              <a:r>
                <a:rPr lang="en-US" sz="1700" b="1" i="1" dirty="0"/>
                <a:t> to react by undressing his clothes</a:t>
              </a:r>
            </a:p>
          </p:txBody>
        </p:sp>
        <p:pic>
          <p:nvPicPr>
            <p:cNvPr id="7" name="Picture 6" descr="ND Logo + Tag.jpg"/>
            <p:cNvPicPr>
              <a:picLocks noChangeAspect="1"/>
            </p:cNvPicPr>
            <p:nvPr/>
          </p:nvPicPr>
          <p:blipFill>
            <a:blip r:embed="rId3" cstate="print"/>
            <a:stretch>
              <a:fillRect/>
            </a:stretch>
          </p:blipFill>
          <p:spPr>
            <a:xfrm>
              <a:off x="7696200" y="152400"/>
              <a:ext cx="1219200" cy="537183"/>
            </a:xfrm>
            <a:prstGeom prst="rect">
              <a:avLst/>
            </a:prstGeom>
          </p:spPr>
        </p:pic>
        <p:sp>
          <p:nvSpPr>
            <p:cNvPr id="13" name="TextBox 12"/>
            <p:cNvSpPr txBox="1"/>
            <p:nvPr/>
          </p:nvSpPr>
          <p:spPr>
            <a:xfrm>
              <a:off x="685800" y="4191000"/>
              <a:ext cx="7620000" cy="830997"/>
            </a:xfrm>
            <a:prstGeom prst="rect">
              <a:avLst/>
            </a:prstGeom>
            <a:noFill/>
          </p:spPr>
          <p:txBody>
            <a:bodyPr wrap="square" rtlCol="0">
              <a:spAutoFit/>
            </a:bodyPr>
            <a:lstStyle/>
            <a:p>
              <a:pPr algn="ctr"/>
              <a:r>
                <a:rPr lang="en-US" sz="1600" dirty="0"/>
                <a:t>What is the reaction in school or home when he removes his clothes? </a:t>
              </a:r>
            </a:p>
            <a:p>
              <a:pPr algn="ctr"/>
              <a:r>
                <a:rPr lang="en-US" sz="1600" dirty="0"/>
                <a:t>Is he made to leave room?  </a:t>
              </a:r>
            </a:p>
            <a:p>
              <a:pPr algn="ctr"/>
              <a:r>
                <a:rPr lang="en-US" sz="1600" dirty="0"/>
                <a:t>Is he given more attention at that point than when he is clothed?</a:t>
              </a:r>
            </a:p>
          </p:txBody>
        </p:sp>
        <p:sp>
          <p:nvSpPr>
            <p:cNvPr id="14" name="TextBox 13"/>
            <p:cNvSpPr txBox="1"/>
            <p:nvPr/>
          </p:nvSpPr>
          <p:spPr>
            <a:xfrm>
              <a:off x="1981200" y="5943600"/>
              <a:ext cx="5283947" cy="353943"/>
            </a:xfrm>
            <a:prstGeom prst="rect">
              <a:avLst/>
            </a:prstGeom>
            <a:noFill/>
          </p:spPr>
          <p:txBody>
            <a:bodyPr wrap="none" rtlCol="0">
              <a:spAutoFit/>
            </a:bodyPr>
            <a:lstStyle/>
            <a:p>
              <a:r>
                <a:rPr lang="en-GB" sz="1700" b="1" cap="small" dirty="0"/>
                <a:t>SOCIAL SKILL DEFICIT – ATTENTION SEEKING BEHAVIOUR</a:t>
              </a:r>
              <a:endParaRPr lang="en-US" sz="1700" b="1" cap="small" dirty="0"/>
            </a:p>
          </p:txBody>
        </p:sp>
        <p:sp>
          <p:nvSpPr>
            <p:cNvPr id="15" name="Oval 14"/>
            <p:cNvSpPr/>
            <p:nvPr/>
          </p:nvSpPr>
          <p:spPr>
            <a:xfrm rot="19854895">
              <a:off x="760480" y="1857373"/>
              <a:ext cx="1643212" cy="10470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t>SCENARIO 2</a:t>
              </a:r>
            </a:p>
          </p:txBody>
        </p:sp>
        <p:sp>
          <p:nvSpPr>
            <p:cNvPr id="10"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04800" y="152400"/>
            <a:ext cx="8610600" cy="6705600"/>
            <a:chOff x="304800" y="152400"/>
            <a:chExt cx="8610600" cy="6705600"/>
          </a:xfrm>
        </p:grpSpPr>
        <p:sp>
          <p:nvSpPr>
            <p:cNvPr id="6" name="TextBox 5"/>
            <p:cNvSpPr txBox="1"/>
            <p:nvPr/>
          </p:nvSpPr>
          <p:spPr>
            <a:xfrm>
              <a:off x="304800" y="1278553"/>
              <a:ext cx="8229600" cy="646331"/>
            </a:xfrm>
            <a:prstGeom prst="rect">
              <a:avLst/>
            </a:prstGeom>
            <a:noFill/>
          </p:spPr>
          <p:txBody>
            <a:bodyPr wrap="square" rtlCol="0">
              <a:spAutoFit/>
            </a:bodyPr>
            <a:lstStyle/>
            <a:p>
              <a:r>
                <a:rPr lang="en-US" b="1" i="1" dirty="0"/>
                <a:t>Now that you have identified the attention seeking nature as the root cause of </a:t>
              </a:r>
              <a:r>
                <a:rPr lang="en-US" b="1" i="1" dirty="0" err="1"/>
                <a:t>Kapil’s</a:t>
              </a:r>
              <a:r>
                <a:rPr lang="en-US" b="1" i="1" dirty="0"/>
                <a:t> </a:t>
              </a:r>
              <a:r>
                <a:rPr lang="en-US" b="1" i="1" dirty="0" err="1"/>
                <a:t>behaviour</a:t>
              </a:r>
              <a:r>
                <a:rPr lang="en-US" b="1" i="1" dirty="0"/>
                <a:t>, what do you do?</a:t>
              </a:r>
            </a:p>
          </p:txBody>
        </p:sp>
        <p:pic>
          <p:nvPicPr>
            <p:cNvPr id="7" name="Picture 6" descr="ND Logo + Tag.jpg"/>
            <p:cNvPicPr>
              <a:picLocks noChangeAspect="1"/>
            </p:cNvPicPr>
            <p:nvPr/>
          </p:nvPicPr>
          <p:blipFill>
            <a:blip r:embed="rId3" cstate="print"/>
            <a:stretch>
              <a:fillRect/>
            </a:stretch>
          </p:blipFill>
          <p:spPr>
            <a:xfrm>
              <a:off x="7696200" y="152400"/>
              <a:ext cx="1219200" cy="537183"/>
            </a:xfrm>
            <a:prstGeom prst="rect">
              <a:avLst/>
            </a:prstGeom>
          </p:spPr>
        </p:pic>
        <p:sp>
          <p:nvSpPr>
            <p:cNvPr id="13" name="TextBox 12"/>
            <p:cNvSpPr txBox="1"/>
            <p:nvPr/>
          </p:nvSpPr>
          <p:spPr>
            <a:xfrm>
              <a:off x="380999" y="1964353"/>
              <a:ext cx="7620000" cy="4893647"/>
            </a:xfrm>
            <a:prstGeom prst="rect">
              <a:avLst/>
            </a:prstGeom>
            <a:noFill/>
          </p:spPr>
          <p:txBody>
            <a:bodyPr wrap="square" rtlCol="0">
              <a:spAutoFit/>
            </a:bodyPr>
            <a:lstStyle/>
            <a:p>
              <a:r>
                <a:rPr lang="en-GB" sz="1600" b="1" dirty="0"/>
                <a:t>Short term</a:t>
              </a:r>
              <a:endParaRPr lang="en-GB" sz="1600" b="1" i="1" dirty="0">
                <a:solidFill>
                  <a:srgbClr val="FF0000"/>
                </a:solidFill>
              </a:endParaRPr>
            </a:p>
            <a:p>
              <a:r>
                <a:rPr lang="en-US" sz="1600" dirty="0"/>
                <a:t>	How you react can have a big impact on the behavior. After having stopped him/her in the heels, one can say things like, "feeling hot, sit under the fan or wear sleeveless” or something simpler that the child can understand.  Do not show any reaction as this is equivalent to giving them the undue attention for an unwanted </a:t>
              </a:r>
              <a:r>
                <a:rPr lang="en-US" sz="1600" dirty="0" err="1"/>
                <a:t>behaviour</a:t>
              </a:r>
              <a:r>
                <a:rPr lang="en-US" sz="1600" dirty="0"/>
                <a:t>. If the child, still wants to undress, take them in to their room or bathroom and tell them that undressing only in bedroom or bathroom and restrict them from coming outside. </a:t>
              </a:r>
            </a:p>
            <a:p>
              <a:r>
                <a:rPr lang="en-US" sz="1600" dirty="0"/>
                <a:t>	</a:t>
              </a:r>
              <a:endParaRPr lang="en-GB" sz="1600" dirty="0"/>
            </a:p>
            <a:p>
              <a:r>
                <a:rPr lang="en-GB" sz="1600" b="1" dirty="0"/>
                <a:t>Long term</a:t>
              </a:r>
            </a:p>
            <a:p>
              <a:pPr lvl="1">
                <a:buFont typeface="Wingdings" pitchFamily="2" charset="2"/>
                <a:buChar char="q"/>
              </a:pPr>
              <a:r>
                <a:rPr lang="en-GB" sz="1600" dirty="0"/>
                <a:t>Under the coaching of a Behaviour therapist, the child can be taught to better convey/communicate his feelings. This would help in minimising such attention seeking behaviour.</a:t>
              </a:r>
            </a:p>
            <a:p>
              <a:pPr lvl="1">
                <a:buFont typeface="Wingdings" pitchFamily="2" charset="2"/>
                <a:buChar char="q"/>
              </a:pPr>
              <a:r>
                <a:rPr lang="en-US" sz="1600" dirty="0"/>
                <a:t>Introduce an importance of privacy -Train the individuals to wear or change clothes in private, behind a closed door. This will drive a sense of privacy, and the need to practice it. </a:t>
              </a:r>
            </a:p>
            <a:p>
              <a:pPr lvl="1"/>
              <a:endParaRPr lang="en-US" dirty="0"/>
            </a:p>
            <a:p>
              <a:pPr lvl="0"/>
              <a:endParaRPr lang="en-US" i="1" dirty="0"/>
            </a:p>
            <a:p>
              <a:r>
                <a:rPr lang="en-GB" dirty="0"/>
                <a:t> </a:t>
              </a:r>
              <a:endParaRPr lang="en-US" dirty="0"/>
            </a:p>
            <a:p>
              <a:pPr lvl="0"/>
              <a:endParaRPr lang="en-US" b="1" dirty="0"/>
            </a:p>
          </p:txBody>
        </p:sp>
        <p:sp>
          <p:nvSpPr>
            <p:cNvPr id="9"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sp>
          <p:nvSpPr>
            <p:cNvPr id="8" name="TextBox 7"/>
            <p:cNvSpPr txBox="1"/>
            <p:nvPr/>
          </p:nvSpPr>
          <p:spPr>
            <a:xfrm>
              <a:off x="685800" y="6019800"/>
              <a:ext cx="7313733" cy="584775"/>
            </a:xfrm>
            <a:prstGeom prst="rect">
              <a:avLst/>
            </a:prstGeom>
            <a:noFill/>
          </p:spPr>
          <p:txBody>
            <a:bodyPr wrap="none" rtlCol="0">
              <a:spAutoFit/>
            </a:bodyPr>
            <a:lstStyle/>
            <a:p>
              <a:pPr algn="ctr"/>
              <a:r>
                <a:rPr lang="en-US" sz="1600" b="1" dirty="0" smtClean="0"/>
                <a:t>NOTE : It is truly very hard to maintain calm in such situation and feel embarrassed. </a:t>
              </a:r>
            </a:p>
            <a:p>
              <a:pPr algn="ctr"/>
              <a:r>
                <a:rPr lang="en-US" sz="1600" b="1" dirty="0" smtClean="0"/>
                <a:t>But please stay calm and instruct everyone else in the room to not react .</a:t>
              </a:r>
              <a:endParaRPr lang="en-US" sz="1600" b="1" dirty="0"/>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760480" y="152400"/>
            <a:ext cx="8154920" cy="5764143"/>
            <a:chOff x="760480" y="152400"/>
            <a:chExt cx="8154920" cy="5764143"/>
          </a:xfrm>
        </p:grpSpPr>
        <p:pic>
          <p:nvPicPr>
            <p:cNvPr id="1026" name="Picture 2" descr="C:\Users\Ambik\AppData\Local\Microsoft\Windows\INetCache\IE\1GSYVRY9\child[1].png"/>
            <p:cNvPicPr>
              <a:picLocks noChangeAspect="1" noChangeArrowheads="1"/>
            </p:cNvPicPr>
            <p:nvPr/>
          </p:nvPicPr>
          <p:blipFill>
            <a:blip r:embed="rId2" cstate="print"/>
            <a:srcRect/>
            <a:stretch>
              <a:fillRect/>
            </a:stretch>
          </p:blipFill>
          <p:spPr bwMode="auto">
            <a:xfrm>
              <a:off x="3657600" y="1676400"/>
              <a:ext cx="1219200" cy="1723250"/>
            </a:xfrm>
            <a:prstGeom prst="rect">
              <a:avLst/>
            </a:prstGeom>
            <a:noFill/>
          </p:spPr>
        </p:pic>
        <p:sp>
          <p:nvSpPr>
            <p:cNvPr id="6" name="TextBox 5"/>
            <p:cNvSpPr txBox="1"/>
            <p:nvPr/>
          </p:nvSpPr>
          <p:spPr>
            <a:xfrm>
              <a:off x="1219200" y="1219200"/>
              <a:ext cx="6797823" cy="353943"/>
            </a:xfrm>
            <a:prstGeom prst="rect">
              <a:avLst/>
            </a:prstGeom>
            <a:noFill/>
          </p:spPr>
          <p:txBody>
            <a:bodyPr wrap="none" rtlCol="0">
              <a:spAutoFit/>
            </a:bodyPr>
            <a:lstStyle/>
            <a:p>
              <a:r>
                <a:rPr lang="en-US" sz="1700" b="1" i="1" dirty="0"/>
                <a:t>Possible scenarios that may cause </a:t>
              </a:r>
              <a:r>
                <a:rPr lang="en-US" sz="1700" b="1" i="1" dirty="0" err="1"/>
                <a:t>Kapil</a:t>
              </a:r>
              <a:r>
                <a:rPr lang="en-US" sz="1700" b="1" i="1" dirty="0"/>
                <a:t> to react by undressing his clothes</a:t>
              </a:r>
            </a:p>
          </p:txBody>
        </p:sp>
        <p:pic>
          <p:nvPicPr>
            <p:cNvPr id="7" name="Picture 6" descr="ND Logo + Tag.jpg"/>
            <p:cNvPicPr>
              <a:picLocks noChangeAspect="1"/>
            </p:cNvPicPr>
            <p:nvPr/>
          </p:nvPicPr>
          <p:blipFill>
            <a:blip r:embed="rId3" cstate="print"/>
            <a:stretch>
              <a:fillRect/>
            </a:stretch>
          </p:blipFill>
          <p:spPr>
            <a:xfrm>
              <a:off x="7696200" y="152400"/>
              <a:ext cx="1219200" cy="537183"/>
            </a:xfrm>
            <a:prstGeom prst="rect">
              <a:avLst/>
            </a:prstGeom>
          </p:spPr>
        </p:pic>
        <p:sp>
          <p:nvSpPr>
            <p:cNvPr id="13" name="TextBox 12"/>
            <p:cNvSpPr txBox="1"/>
            <p:nvPr/>
          </p:nvSpPr>
          <p:spPr>
            <a:xfrm>
              <a:off x="838200" y="4038600"/>
              <a:ext cx="7620000" cy="846386"/>
            </a:xfrm>
            <a:prstGeom prst="rect">
              <a:avLst/>
            </a:prstGeom>
            <a:noFill/>
          </p:spPr>
          <p:txBody>
            <a:bodyPr wrap="square" rtlCol="0">
              <a:spAutoFit/>
            </a:bodyPr>
            <a:lstStyle/>
            <a:p>
              <a:pPr algn="ctr"/>
              <a:r>
                <a:rPr lang="en-US" sz="1600" dirty="0"/>
                <a:t>Is he using this behavior to escape his current environment?</a:t>
              </a:r>
            </a:p>
            <a:p>
              <a:pPr algn="ctr"/>
              <a:r>
                <a:rPr lang="en-US" sz="1600" dirty="0"/>
                <a:t>Is his reaction triggered around certain people or places? </a:t>
              </a:r>
              <a:endParaRPr lang="en-US" sz="1700" dirty="0"/>
            </a:p>
            <a:p>
              <a:pPr algn="ctr"/>
              <a:endParaRPr lang="en-US" sz="1700" dirty="0"/>
            </a:p>
          </p:txBody>
        </p:sp>
        <p:sp>
          <p:nvSpPr>
            <p:cNvPr id="14" name="TextBox 13"/>
            <p:cNvSpPr txBox="1"/>
            <p:nvPr/>
          </p:nvSpPr>
          <p:spPr>
            <a:xfrm>
              <a:off x="2590800" y="5562600"/>
              <a:ext cx="3448573" cy="353943"/>
            </a:xfrm>
            <a:prstGeom prst="rect">
              <a:avLst/>
            </a:prstGeom>
            <a:noFill/>
          </p:spPr>
          <p:txBody>
            <a:bodyPr wrap="none" rtlCol="0">
              <a:spAutoFit/>
            </a:bodyPr>
            <a:lstStyle/>
            <a:p>
              <a:r>
                <a:rPr lang="en-GB" sz="1700" b="1" cap="small" dirty="0"/>
                <a:t>LACK OF ABILITY TO COMMUNICATE</a:t>
              </a:r>
              <a:endParaRPr lang="en-US" sz="1700" b="1" cap="small" dirty="0"/>
            </a:p>
          </p:txBody>
        </p:sp>
        <p:sp>
          <p:nvSpPr>
            <p:cNvPr id="15" name="Oval 14"/>
            <p:cNvSpPr/>
            <p:nvPr/>
          </p:nvSpPr>
          <p:spPr>
            <a:xfrm rot="19854895">
              <a:off x="760480" y="1857373"/>
              <a:ext cx="1643212" cy="10470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b="1" dirty="0"/>
                <a:t>SCENARIO 3</a:t>
              </a:r>
            </a:p>
          </p:txBody>
        </p:sp>
        <p:sp>
          <p:nvSpPr>
            <p:cNvPr id="10" name="Subtitle 2"/>
            <p:cNvSpPr txBox="1">
              <a:spLocks/>
            </p:cNvSpPr>
            <p:nvPr/>
          </p:nvSpPr>
          <p:spPr>
            <a:xfrm>
              <a:off x="1219200" y="228600"/>
              <a:ext cx="64008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3200" b="1" i="0" u="none" strike="noStrike" kern="1200" cap="none" spc="0" normalizeH="0" baseline="0" noProof="0" dirty="0">
                  <a:ln>
                    <a:noFill/>
                  </a:ln>
                  <a:solidFill>
                    <a:schemeClr val="tx1">
                      <a:tint val="75000"/>
                    </a:schemeClr>
                  </a:solidFill>
                  <a:effectLst/>
                  <a:uLnTx/>
                  <a:uFillTx/>
                  <a:latin typeface="+mn-lt"/>
                  <a:ea typeface="+mn-ea"/>
                  <a:cs typeface="+mn-cs"/>
                </a:rPr>
                <a:t>Undressing in public</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Expert advisor :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Snigdha</a:t>
              </a:r>
              <a:r>
                <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rPr>
                <a:t> </a:t>
              </a:r>
              <a:r>
                <a:rPr kumimoji="0" lang="en-US" sz="1500" b="0" i="1" u="none" strike="noStrike" kern="1200" cap="none" spc="0" normalizeH="0" baseline="0" noProof="0" dirty="0" err="1">
                  <a:ln>
                    <a:noFill/>
                  </a:ln>
                  <a:solidFill>
                    <a:schemeClr val="tx1">
                      <a:tint val="75000"/>
                    </a:schemeClr>
                  </a:solidFill>
                  <a:effectLst/>
                  <a:uLnTx/>
                  <a:uFillTx/>
                  <a:latin typeface="+mn-lt"/>
                  <a:ea typeface="+mn-ea"/>
                  <a:cs typeface="+mn-cs"/>
                </a:rPr>
                <a:t>Indukuri</a:t>
              </a:r>
              <a:endParaRPr kumimoji="0" lang="en-US" sz="1500" b="0" i="1" u="none" strike="noStrike" kern="1200" cap="none" spc="0" normalizeH="0" baseline="0" noProof="0" dirty="0">
                <a:ln>
                  <a:noFill/>
                </a:ln>
                <a:solidFill>
                  <a:schemeClr val="tx1">
                    <a:tint val="75000"/>
                  </a:schemeClr>
                </a:solidFill>
                <a:effectLst/>
                <a:uLnTx/>
                <a:uFillTx/>
                <a:latin typeface="+mn-lt"/>
                <a:ea typeface="+mn-ea"/>
                <a:cs typeface="+mn-cs"/>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392</TotalTime>
  <Words>959</Words>
  <Application>Microsoft Macintosh PowerPoint</Application>
  <PresentationFormat>On-screen Show (4:3)</PresentationFormat>
  <Paragraphs>163</Paragraphs>
  <Slides>13</Slides>
  <Notes>8</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Ambik</dc:creator>
  <cp:lastModifiedBy>Ambik</cp:lastModifiedBy>
  <cp:revision>58</cp:revision>
  <dcterms:created xsi:type="dcterms:W3CDTF">2018-11-27T07:15:55Z</dcterms:created>
  <dcterms:modified xsi:type="dcterms:W3CDTF">2019-07-17T06:04:59Z</dcterms:modified>
</cp:coreProperties>
</file>