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Default Extension="jp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7" r:id="rId2"/>
    <p:sldId id="258" r:id="rId3"/>
    <p:sldId id="259" r:id="rId4"/>
    <p:sldId id="263" r:id="rId5"/>
    <p:sldId id="264" r:id="rId6"/>
    <p:sldId id="265" r:id="rId7"/>
    <p:sldId id="266" r:id="rId8"/>
    <p:sldId id="267" r:id="rId9"/>
    <p:sldId id="269" r:id="rId10"/>
    <p:sldId id="270"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u Dev" initials="CD" lastIdx="1" clrIdx="0">
    <p:extLst>
      <p:ext uri="{19B8F6BF-5375-455C-9EA6-DF929625EA0E}">
        <p15:presenceInfo xmlns:p15="http://schemas.microsoft.com/office/powerpoint/2012/main" userId="34ee6d5184f0276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526" autoAdjust="0"/>
    <p:restoredTop sz="94660"/>
  </p:normalViewPr>
  <p:slideViewPr>
    <p:cSldViewPr snapToGrid="0">
      <p:cViewPr varScale="1">
        <p:scale>
          <a:sx n="63" d="100"/>
          <a:sy n="63" d="100"/>
        </p:scale>
        <p:origin x="115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599E80-A60E-461C-ABA0-8BFCBE4C28DE}" type="datetimeFigureOut">
              <a:rPr lang="en-IN" smtClean="0"/>
              <a:t>23-08-2023</a:t>
            </a:fld>
            <a:endParaRPr lang="en-I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BC8617-2438-4D19-BFDD-7A6B9C57820E}" type="slidenum">
              <a:rPr lang="en-IN" smtClean="0"/>
              <a:t>‹#›</a:t>
            </a:fld>
            <a:endParaRPr lang="en-IN"/>
          </a:p>
        </p:txBody>
      </p:sp>
    </p:spTree>
    <p:extLst>
      <p:ext uri="{BB962C8B-B14F-4D97-AF65-F5344CB8AC3E}">
        <p14:creationId xmlns:p14="http://schemas.microsoft.com/office/powerpoint/2010/main" val="839831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6B57B3-3BBF-44A4-931F-5D5BB29AD096}"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16795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6B57B3-3BBF-44A4-931F-5D5BB29AD096}"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7385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6B57B3-3BBF-44A4-931F-5D5BB29AD096}"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7930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6B57B3-3BBF-44A4-931F-5D5BB29AD096}"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85510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F70B778-75E8-4FA4-9AA8-DCA7F7F6B45C}"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C0AEB-D01A-49F6-814B-DA4C1F985FD0}" type="slidenum">
              <a:rPr lang="en-US" smtClean="0"/>
              <a:pPr/>
              <a:t>‹#›</a:t>
            </a:fld>
            <a:endParaRPr lang="en-US"/>
          </a:p>
        </p:txBody>
      </p:sp>
    </p:spTree>
    <p:extLst>
      <p:ext uri="{BB962C8B-B14F-4D97-AF65-F5344CB8AC3E}">
        <p14:creationId xmlns:p14="http://schemas.microsoft.com/office/powerpoint/2010/main" val="320016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70B778-75E8-4FA4-9AA8-DCA7F7F6B45C}"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C0AEB-D01A-49F6-814B-DA4C1F985FD0}" type="slidenum">
              <a:rPr lang="en-US" smtClean="0"/>
              <a:pPr/>
              <a:t>‹#›</a:t>
            </a:fld>
            <a:endParaRPr lang="en-US"/>
          </a:p>
        </p:txBody>
      </p:sp>
    </p:spTree>
    <p:extLst>
      <p:ext uri="{BB962C8B-B14F-4D97-AF65-F5344CB8AC3E}">
        <p14:creationId xmlns:p14="http://schemas.microsoft.com/office/powerpoint/2010/main" val="1537096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70B778-75E8-4FA4-9AA8-DCA7F7F6B45C}"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C0AEB-D01A-49F6-814B-DA4C1F985FD0}" type="slidenum">
              <a:rPr lang="en-US" smtClean="0"/>
              <a:pPr/>
              <a:t>‹#›</a:t>
            </a:fld>
            <a:endParaRPr lang="en-US"/>
          </a:p>
        </p:txBody>
      </p:sp>
    </p:spTree>
    <p:extLst>
      <p:ext uri="{BB962C8B-B14F-4D97-AF65-F5344CB8AC3E}">
        <p14:creationId xmlns:p14="http://schemas.microsoft.com/office/powerpoint/2010/main" val="2251402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70B778-75E8-4FA4-9AA8-DCA7F7F6B45C}"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C0AEB-D01A-49F6-814B-DA4C1F985FD0}" type="slidenum">
              <a:rPr lang="en-US" smtClean="0"/>
              <a:pPr/>
              <a:t>‹#›</a:t>
            </a:fld>
            <a:endParaRPr lang="en-US"/>
          </a:p>
        </p:txBody>
      </p:sp>
    </p:spTree>
    <p:extLst>
      <p:ext uri="{BB962C8B-B14F-4D97-AF65-F5344CB8AC3E}">
        <p14:creationId xmlns:p14="http://schemas.microsoft.com/office/powerpoint/2010/main" val="265834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70B778-75E8-4FA4-9AA8-DCA7F7F6B45C}"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C0AEB-D01A-49F6-814B-DA4C1F985FD0}" type="slidenum">
              <a:rPr lang="en-US" smtClean="0"/>
              <a:pPr/>
              <a:t>‹#›</a:t>
            </a:fld>
            <a:endParaRPr lang="en-US"/>
          </a:p>
        </p:txBody>
      </p:sp>
    </p:spTree>
    <p:extLst>
      <p:ext uri="{BB962C8B-B14F-4D97-AF65-F5344CB8AC3E}">
        <p14:creationId xmlns:p14="http://schemas.microsoft.com/office/powerpoint/2010/main" val="707981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70B778-75E8-4FA4-9AA8-DCA7F7F6B45C}" type="datetimeFigureOut">
              <a:rPr lang="en-US" smtClean="0"/>
              <a:pPr/>
              <a:t>8/23/2023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EC0AEB-D01A-49F6-814B-DA4C1F985FD0}" type="slidenum">
              <a:rPr lang="en-US" smtClean="0"/>
              <a:pPr/>
              <a:t>‹#›</a:t>
            </a:fld>
            <a:endParaRPr lang="en-US"/>
          </a:p>
        </p:txBody>
      </p:sp>
    </p:spTree>
    <p:extLst>
      <p:ext uri="{BB962C8B-B14F-4D97-AF65-F5344CB8AC3E}">
        <p14:creationId xmlns:p14="http://schemas.microsoft.com/office/powerpoint/2010/main" val="1526324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70B778-75E8-4FA4-9AA8-DCA7F7F6B45C}" type="datetimeFigureOut">
              <a:rPr lang="en-US" smtClean="0"/>
              <a:pPr/>
              <a:t>8/23/2023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EC0AEB-D01A-49F6-814B-DA4C1F985FD0}" type="slidenum">
              <a:rPr lang="en-US" smtClean="0"/>
              <a:pPr/>
              <a:t>‹#›</a:t>
            </a:fld>
            <a:endParaRPr lang="en-US"/>
          </a:p>
        </p:txBody>
      </p:sp>
    </p:spTree>
    <p:extLst>
      <p:ext uri="{BB962C8B-B14F-4D97-AF65-F5344CB8AC3E}">
        <p14:creationId xmlns:p14="http://schemas.microsoft.com/office/powerpoint/2010/main" val="2202432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70B778-75E8-4FA4-9AA8-DCA7F7F6B45C}" type="datetimeFigureOut">
              <a:rPr lang="en-US" smtClean="0"/>
              <a:pPr/>
              <a:t>8/23/2023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EC0AEB-D01A-49F6-814B-DA4C1F985FD0}" type="slidenum">
              <a:rPr lang="en-US" smtClean="0"/>
              <a:pPr/>
              <a:t>‹#›</a:t>
            </a:fld>
            <a:endParaRPr lang="en-US"/>
          </a:p>
        </p:txBody>
      </p:sp>
    </p:spTree>
    <p:extLst>
      <p:ext uri="{BB962C8B-B14F-4D97-AF65-F5344CB8AC3E}">
        <p14:creationId xmlns:p14="http://schemas.microsoft.com/office/powerpoint/2010/main" val="2690831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70B778-75E8-4FA4-9AA8-DCA7F7F6B45C}" type="datetimeFigureOut">
              <a:rPr lang="en-US" smtClean="0"/>
              <a:pPr/>
              <a:t>8/23/2023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EC0AEB-D01A-49F6-814B-DA4C1F985FD0}" type="slidenum">
              <a:rPr lang="en-US" smtClean="0"/>
              <a:pPr/>
              <a:t>‹#›</a:t>
            </a:fld>
            <a:endParaRPr lang="en-US"/>
          </a:p>
        </p:txBody>
      </p:sp>
    </p:spTree>
    <p:extLst>
      <p:ext uri="{BB962C8B-B14F-4D97-AF65-F5344CB8AC3E}">
        <p14:creationId xmlns:p14="http://schemas.microsoft.com/office/powerpoint/2010/main" val="2203949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F70B778-75E8-4FA4-9AA8-DCA7F7F6B45C}" type="datetimeFigureOut">
              <a:rPr lang="en-US" smtClean="0"/>
              <a:pPr/>
              <a:t>8/23/2023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EC0AEB-D01A-49F6-814B-DA4C1F985FD0}" type="slidenum">
              <a:rPr lang="en-US" smtClean="0"/>
              <a:pPr/>
              <a:t>‹#›</a:t>
            </a:fld>
            <a:endParaRPr lang="en-US"/>
          </a:p>
        </p:txBody>
      </p:sp>
    </p:spTree>
    <p:extLst>
      <p:ext uri="{BB962C8B-B14F-4D97-AF65-F5344CB8AC3E}">
        <p14:creationId xmlns:p14="http://schemas.microsoft.com/office/powerpoint/2010/main" val="1855303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F70B778-75E8-4FA4-9AA8-DCA7F7F6B45C}" type="datetimeFigureOut">
              <a:rPr lang="en-US" smtClean="0"/>
              <a:pPr/>
              <a:t>8/23/2023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EC0AEB-D01A-49F6-814B-DA4C1F985FD0}" type="slidenum">
              <a:rPr lang="en-US" smtClean="0"/>
              <a:pPr/>
              <a:t>‹#›</a:t>
            </a:fld>
            <a:endParaRPr lang="en-US"/>
          </a:p>
        </p:txBody>
      </p:sp>
    </p:spTree>
    <p:extLst>
      <p:ext uri="{BB962C8B-B14F-4D97-AF65-F5344CB8AC3E}">
        <p14:creationId xmlns:p14="http://schemas.microsoft.com/office/powerpoint/2010/main" val="941230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F70B778-75E8-4FA4-9AA8-DCA7F7F6B45C}" type="datetimeFigureOut">
              <a:rPr lang="en-US" smtClean="0"/>
              <a:pPr/>
              <a:t>8/23/2023</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AEC0AEB-D01A-49F6-814B-DA4C1F985FD0}" type="slidenum">
              <a:rPr lang="en-US" smtClean="0"/>
              <a:pPr/>
              <a:t>‹#›</a:t>
            </a:fld>
            <a:endParaRPr lang="en-US"/>
          </a:p>
        </p:txBody>
      </p:sp>
    </p:spTree>
    <p:extLst>
      <p:ext uri="{BB962C8B-B14F-4D97-AF65-F5344CB8AC3E}">
        <p14:creationId xmlns:p14="http://schemas.microsoft.com/office/powerpoint/2010/main" val="5368651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14451" y="505411"/>
            <a:ext cx="4800600" cy="1314450"/>
          </a:xfrm>
        </p:spPr>
        <p:txBody>
          <a:bodyPr/>
          <a:lstStyle/>
          <a:p>
            <a:r>
              <a:rPr lang="hi-IN" b="1" dirty="0"/>
              <a:t>सिर पटकने वाली जटिल परेशानी</a:t>
            </a:r>
            <a:endParaRPr lang="hi-IN" sz="1125" i="1" dirty="0"/>
          </a:p>
          <a:p>
            <a:r>
              <a:rPr lang="hi-IN" sz="1125" i="1" dirty="0"/>
              <a:t>विशेषज्ञ सलाहकार</a:t>
            </a:r>
            <a:r>
              <a:rPr lang="en-US" sz="1125" i="1" dirty="0"/>
              <a:t> : </a:t>
            </a:r>
            <a:r>
              <a:rPr lang="hi-IN" sz="1125" i="1" dirty="0"/>
              <a:t> पारुल गुप्ता</a:t>
            </a:r>
            <a:endParaRPr lang="en-US" sz="1125" i="1" dirty="0"/>
          </a:p>
        </p:txBody>
      </p:sp>
      <p:grpSp>
        <p:nvGrpSpPr>
          <p:cNvPr id="9" name="Group 8"/>
          <p:cNvGrpSpPr/>
          <p:nvPr/>
        </p:nvGrpSpPr>
        <p:grpSpPr>
          <a:xfrm>
            <a:off x="1485901" y="1987235"/>
            <a:ext cx="6253496" cy="2677656"/>
            <a:chOff x="457200" y="1506647"/>
            <a:chExt cx="8337995" cy="3570207"/>
          </a:xfrm>
        </p:grpSpPr>
        <p:sp>
          <p:nvSpPr>
            <p:cNvPr id="4" name="Rectangle 3"/>
            <p:cNvSpPr/>
            <p:nvPr/>
          </p:nvSpPr>
          <p:spPr>
            <a:xfrm>
              <a:off x="457200" y="1506647"/>
              <a:ext cx="5418082" cy="2749470"/>
            </a:xfrm>
            <a:prstGeom prst="rect">
              <a:avLst/>
            </a:prstGeom>
          </p:spPr>
          <p:txBody>
            <a:bodyPr wrap="square">
              <a:spAutoFit/>
            </a:bodyPr>
            <a:lstStyle/>
            <a:p>
              <a:pPr algn="just"/>
              <a:r>
                <a:rPr lang="hi-IN" sz="1600" dirty="0">
                  <a:solidFill>
                    <a:prstClr val="black"/>
                  </a:solidFill>
                  <a:latin typeface="Calibri"/>
                  <a:ea typeface="Avenir Book" charset="0"/>
                  <a:cs typeface="Avenir Book" charset="0"/>
                </a:rPr>
                <a:t>वरुण एक आठ वर्षीय बालक है और पिछले कुछ समय से रात को बिस्तर पर जाने में उसे परेशानी हो रही है। कुछ समय से वह दिन में अनेक बार अपने सिर को बिस्तर पर पटककर  खुद को घायल करता रहता है। उसके माता-पिता कहानी की किताबें पढ़कर उसे शांत करने की कोशिश करते हैं, लेकिन उनकी कोई भी कोशिश कामयाब नहीं होती है</a:t>
              </a:r>
              <a:r>
                <a:rPr lang="en-US" sz="1600" dirty="0">
                  <a:solidFill>
                    <a:prstClr val="black"/>
                  </a:solidFill>
                  <a:latin typeface="Calibri"/>
                  <a:ea typeface="Avenir Book" charset="0"/>
                  <a:cs typeface="Avenir Book" charset="0"/>
                </a:rPr>
                <a:t> I</a:t>
              </a:r>
            </a:p>
          </p:txBody>
        </p:sp>
        <p:pic>
          <p:nvPicPr>
            <p:cNvPr id="1026" name="Picture 2" descr="C:\Users\Ambik\AppData\Local\Microsoft\Windows\INetCache\IE\1GSYVRY9\child[1].png"/>
            <p:cNvPicPr>
              <a:picLocks noChangeAspect="1" noChangeArrowheads="1"/>
            </p:cNvPicPr>
            <p:nvPr/>
          </p:nvPicPr>
          <p:blipFill>
            <a:blip r:embed="rId2"/>
            <a:srcRect/>
            <a:stretch>
              <a:fillRect/>
            </a:stretch>
          </p:blipFill>
          <p:spPr bwMode="auto">
            <a:xfrm>
              <a:off x="6477000" y="1600200"/>
              <a:ext cx="2318195" cy="3276600"/>
            </a:xfrm>
            <a:prstGeom prst="rect">
              <a:avLst/>
            </a:prstGeom>
            <a:noFill/>
          </p:spPr>
        </p:pic>
        <p:sp>
          <p:nvSpPr>
            <p:cNvPr id="6" name="TextBox 5"/>
            <p:cNvSpPr txBox="1"/>
            <p:nvPr/>
          </p:nvSpPr>
          <p:spPr>
            <a:xfrm>
              <a:off x="697948" y="4676745"/>
              <a:ext cx="4856459" cy="400109"/>
            </a:xfrm>
            <a:prstGeom prst="rect">
              <a:avLst/>
            </a:prstGeom>
            <a:noFill/>
          </p:spPr>
          <p:txBody>
            <a:bodyPr wrap="none" rtlCol="0">
              <a:spAutoFit/>
            </a:bodyPr>
            <a:lstStyle/>
            <a:p>
              <a:r>
                <a:rPr lang="hi-IN" sz="1350" b="1" i="1" dirty="0">
                  <a:solidFill>
                    <a:prstClr val="black"/>
                  </a:solidFill>
                  <a:latin typeface="Calibri"/>
                </a:rPr>
                <a:t>माता-पिता को इस स्थिति में क्या करना चाहिए?</a:t>
              </a:r>
              <a:endParaRPr lang="en-US" sz="1350" b="1" i="1" dirty="0">
                <a:solidFill>
                  <a:prstClr val="black"/>
                </a:solidFill>
                <a:latin typeface="Calibri"/>
              </a:endParaRPr>
            </a:p>
          </p:txBody>
        </p:sp>
      </p:grpSp>
      <p:pic>
        <p:nvPicPr>
          <p:cNvPr id="7" name="Picture 6" descr="ND Logo + Tag.jpg"/>
          <p:cNvPicPr>
            <a:picLocks noChangeAspect="1"/>
          </p:cNvPicPr>
          <p:nvPr/>
        </p:nvPicPr>
        <p:blipFill>
          <a:blip r:embed="rId3" cstate="print"/>
          <a:stretch>
            <a:fillRect/>
          </a:stretch>
        </p:blipFill>
        <p:spPr>
          <a:xfrm>
            <a:off x="6965164" y="400308"/>
            <a:ext cx="1548466" cy="68225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43051" y="568240"/>
            <a:ext cx="4800600" cy="1314450"/>
          </a:xfrm>
        </p:spPr>
        <p:txBody>
          <a:bodyPr/>
          <a:lstStyle/>
          <a:p>
            <a:r>
              <a:rPr lang="hi-IN" b="1" dirty="0"/>
              <a:t>सिर पटकने वाली जटिल परेशानी </a:t>
            </a:r>
            <a:r>
              <a:rPr lang="hi-IN" sz="1125" i="1" dirty="0"/>
              <a:t>विशेषज्ञ सलाहकार</a:t>
            </a:r>
            <a:r>
              <a:rPr lang="en-US" sz="1125" i="1" dirty="0"/>
              <a:t> : </a:t>
            </a:r>
            <a:r>
              <a:rPr lang="hi-IN" sz="1125" i="1" dirty="0"/>
              <a:t> पारुल गुप्ता</a:t>
            </a:r>
            <a:endParaRPr lang="en-US" sz="1125" i="1" dirty="0"/>
          </a:p>
        </p:txBody>
      </p:sp>
      <p:grpSp>
        <p:nvGrpSpPr>
          <p:cNvPr id="8" name="Group 7"/>
          <p:cNvGrpSpPr/>
          <p:nvPr/>
        </p:nvGrpSpPr>
        <p:grpSpPr>
          <a:xfrm>
            <a:off x="1428750" y="1628775"/>
            <a:ext cx="6229350" cy="3655268"/>
            <a:chOff x="380998" y="1028699"/>
            <a:chExt cx="8305801" cy="4873691"/>
          </a:xfrm>
        </p:grpSpPr>
        <p:sp>
          <p:nvSpPr>
            <p:cNvPr id="6" name="TextBox 5"/>
            <p:cNvSpPr txBox="1"/>
            <p:nvPr/>
          </p:nvSpPr>
          <p:spPr>
            <a:xfrm>
              <a:off x="380998" y="1028699"/>
              <a:ext cx="8229600" cy="697627"/>
            </a:xfrm>
            <a:prstGeom prst="rect">
              <a:avLst/>
            </a:prstGeom>
            <a:noFill/>
          </p:spPr>
          <p:txBody>
            <a:bodyPr wrap="square" rtlCol="0">
              <a:spAutoFit/>
            </a:bodyPr>
            <a:lstStyle/>
            <a:p>
              <a:r>
                <a:rPr lang="hi-IN" sz="1400" b="1" i="1" dirty="0">
                  <a:solidFill>
                    <a:prstClr val="black"/>
                  </a:solidFill>
                  <a:latin typeface="Calibri"/>
                </a:rPr>
                <a:t>अब आपने वरुण के व्यवहार में होने वाले परिवर्तन के मूल कारण को पहचान लिया है अब आप क्या</a:t>
              </a:r>
              <a:r>
                <a:rPr lang="en-US" sz="1400" b="1" i="1">
                  <a:solidFill>
                    <a:prstClr val="black"/>
                  </a:solidFill>
                  <a:latin typeface="Calibri"/>
                </a:rPr>
                <a:t> </a:t>
              </a:r>
              <a:r>
                <a:rPr lang="hi-IN" sz="1400" b="1" i="1">
                  <a:solidFill>
                    <a:prstClr val="black"/>
                  </a:solidFill>
                  <a:latin typeface="Calibri"/>
                </a:rPr>
                <a:t>करेंगे </a:t>
              </a:r>
              <a:r>
                <a:rPr lang="en-US" sz="1400" b="1" i="1" dirty="0">
                  <a:solidFill>
                    <a:prstClr val="black"/>
                  </a:solidFill>
                  <a:latin typeface="Calibri"/>
                </a:rPr>
                <a:t>?</a:t>
              </a:r>
            </a:p>
          </p:txBody>
        </p:sp>
        <p:sp>
          <p:nvSpPr>
            <p:cNvPr id="13" name="TextBox 12"/>
            <p:cNvSpPr txBox="1"/>
            <p:nvPr/>
          </p:nvSpPr>
          <p:spPr>
            <a:xfrm>
              <a:off x="457198" y="2044923"/>
              <a:ext cx="8229601" cy="3857467"/>
            </a:xfrm>
            <a:prstGeom prst="rect">
              <a:avLst/>
            </a:prstGeom>
            <a:noFill/>
          </p:spPr>
          <p:txBody>
            <a:bodyPr wrap="square" rtlCol="0">
              <a:spAutoFit/>
            </a:bodyPr>
            <a:lstStyle/>
            <a:p>
              <a:r>
                <a:rPr lang="en-GB" sz="1400" dirty="0">
                  <a:solidFill>
                    <a:prstClr val="black"/>
                  </a:solidFill>
                  <a:latin typeface="Calibri"/>
                </a:rPr>
                <a:t> </a:t>
              </a:r>
              <a:endParaRPr lang="en-US" sz="1400" dirty="0">
                <a:solidFill>
                  <a:prstClr val="black"/>
                </a:solidFill>
                <a:latin typeface="Calibri"/>
              </a:endParaRPr>
            </a:p>
            <a:p>
              <a:r>
                <a:rPr lang="hi-IN" sz="1400" b="1" cap="small" dirty="0">
                  <a:solidFill>
                    <a:prstClr val="black"/>
                  </a:solidFill>
                  <a:latin typeface="Calibri"/>
                </a:rPr>
                <a:t>कुछ समय के लिए </a:t>
              </a:r>
              <a:r>
                <a:rPr lang="en-GB" sz="1400" b="1" cap="small" dirty="0">
                  <a:solidFill>
                    <a:prstClr val="black"/>
                  </a:solidFill>
                  <a:latin typeface="Calibri"/>
                </a:rPr>
                <a:t>:</a:t>
              </a:r>
              <a:endParaRPr lang="en-US" sz="1400" b="1" cap="small" dirty="0">
                <a:solidFill>
                  <a:prstClr val="black"/>
                </a:solidFill>
                <a:latin typeface="Calibri"/>
              </a:endParaRPr>
            </a:p>
            <a:p>
              <a:r>
                <a:rPr lang="hi-IN" sz="1400" b="1" dirty="0">
                  <a:solidFill>
                    <a:prstClr val="black"/>
                  </a:solidFill>
                  <a:latin typeface="Calibri"/>
                </a:rPr>
                <a:t>बाल रोग चिकित्सक/पीडिएट्रिशन</a:t>
              </a:r>
              <a:r>
                <a:rPr lang="hi-IN" sz="1400" dirty="0">
                  <a:solidFill>
                    <a:prstClr val="black"/>
                  </a:solidFill>
                  <a:latin typeface="Calibri"/>
                </a:rPr>
                <a:t> के पास जाएँ</a:t>
              </a:r>
              <a:endParaRPr lang="en-GB" sz="1400" dirty="0">
                <a:solidFill>
                  <a:prstClr val="black"/>
                </a:solidFill>
                <a:latin typeface="Calibri"/>
              </a:endParaRPr>
            </a:p>
            <a:p>
              <a:r>
                <a:rPr lang="hi-IN" sz="1400" dirty="0">
                  <a:solidFill>
                    <a:prstClr val="black"/>
                  </a:solidFill>
                  <a:latin typeface="Calibri"/>
                </a:rPr>
                <a:t>बच्चे को अपनी शारीरिक परेशानी के समय मदद मांगना सिखाएँ </a:t>
              </a:r>
            </a:p>
            <a:p>
              <a:r>
                <a:rPr lang="hi-IN" sz="1400" dirty="0">
                  <a:solidFill>
                    <a:prstClr val="black"/>
                  </a:solidFill>
                  <a:latin typeface="Calibri"/>
                </a:rPr>
                <a:t>इसके लिए आप कुछ तरीके अपना सकते हैं जैसे</a:t>
              </a:r>
              <a:endParaRPr lang="en-GB" sz="1400" dirty="0">
                <a:solidFill>
                  <a:prstClr val="black"/>
                </a:solidFill>
                <a:latin typeface="Calibri"/>
              </a:endParaRPr>
            </a:p>
            <a:p>
              <a:pPr lvl="2">
                <a:buFont typeface="Wingdings" pitchFamily="2" charset="2"/>
                <a:buChar char="ü"/>
              </a:pPr>
              <a:r>
                <a:rPr lang="hi-IN" sz="1400" dirty="0">
                  <a:solidFill>
                    <a:prstClr val="black"/>
                  </a:solidFill>
                  <a:latin typeface="Calibri"/>
                </a:rPr>
                <a:t>भाषा</a:t>
              </a:r>
              <a:endParaRPr lang="en-GB" sz="1400" dirty="0">
                <a:solidFill>
                  <a:prstClr val="black"/>
                </a:solidFill>
                <a:latin typeface="Calibri"/>
              </a:endParaRPr>
            </a:p>
            <a:p>
              <a:pPr lvl="2">
                <a:buFont typeface="Wingdings" pitchFamily="2" charset="2"/>
                <a:buChar char="ü"/>
              </a:pPr>
              <a:r>
                <a:rPr lang="hi-IN" sz="1400" dirty="0">
                  <a:solidFill>
                    <a:prstClr val="black"/>
                  </a:solidFill>
                  <a:latin typeface="Calibri"/>
                </a:rPr>
                <a:t>इशारे </a:t>
              </a:r>
              <a:endParaRPr lang="en-GB" sz="1400" dirty="0">
                <a:solidFill>
                  <a:prstClr val="black"/>
                </a:solidFill>
                <a:latin typeface="Calibri"/>
              </a:endParaRPr>
            </a:p>
            <a:p>
              <a:pPr lvl="2">
                <a:buFont typeface="Wingdings" pitchFamily="2" charset="2"/>
                <a:buChar char="ü"/>
              </a:pPr>
              <a:r>
                <a:rPr lang="hi-IN" sz="1400" dirty="0">
                  <a:solidFill>
                    <a:prstClr val="black"/>
                  </a:solidFill>
                  <a:latin typeface="Calibri"/>
                </a:rPr>
                <a:t>हाव-भाव </a:t>
              </a:r>
              <a:endParaRPr lang="en-GB" sz="1400" dirty="0">
                <a:solidFill>
                  <a:prstClr val="black"/>
                </a:solidFill>
                <a:latin typeface="Calibri"/>
              </a:endParaRPr>
            </a:p>
            <a:p>
              <a:pPr lvl="2">
                <a:buFont typeface="Wingdings" pitchFamily="2" charset="2"/>
                <a:buChar char="ü"/>
              </a:pPr>
              <a:r>
                <a:rPr lang="hi-IN" sz="1400" dirty="0">
                  <a:solidFill>
                    <a:prstClr val="black"/>
                  </a:solidFill>
                  <a:latin typeface="Calibri"/>
                </a:rPr>
                <a:t>तस्वीरों के माध्यम से</a:t>
              </a:r>
              <a:endParaRPr lang="en-US" sz="1400" dirty="0">
                <a:solidFill>
                  <a:prstClr val="black"/>
                </a:solidFill>
                <a:latin typeface="Calibri"/>
              </a:endParaRPr>
            </a:p>
            <a:p>
              <a:r>
                <a:rPr lang="en-GB" sz="1400" dirty="0">
                  <a:solidFill>
                    <a:prstClr val="black"/>
                  </a:solidFill>
                  <a:latin typeface="Calibri"/>
                </a:rPr>
                <a:t> </a:t>
              </a:r>
              <a:endParaRPr lang="en-US" sz="1400" dirty="0">
                <a:solidFill>
                  <a:prstClr val="black"/>
                </a:solidFill>
                <a:latin typeface="Calibri"/>
              </a:endParaRPr>
            </a:p>
            <a:p>
              <a:r>
                <a:rPr lang="hi-IN" sz="1400" b="1" cap="small" dirty="0">
                  <a:solidFill>
                    <a:prstClr val="black"/>
                  </a:solidFill>
                  <a:latin typeface="Calibri"/>
                </a:rPr>
                <a:t>लंबे समय के लिए </a:t>
              </a:r>
              <a:r>
                <a:rPr lang="en-GB" sz="1400" b="1" cap="small" dirty="0">
                  <a:solidFill>
                    <a:prstClr val="black"/>
                  </a:solidFill>
                  <a:latin typeface="Calibri"/>
                </a:rPr>
                <a:t>:</a:t>
              </a:r>
              <a:endParaRPr lang="en-US" sz="1400" b="1" cap="small" dirty="0">
                <a:solidFill>
                  <a:prstClr val="black"/>
                </a:solidFill>
                <a:latin typeface="Calibri"/>
              </a:endParaRPr>
            </a:p>
            <a:p>
              <a:r>
                <a:rPr lang="hi-IN" sz="1400" dirty="0">
                  <a:solidFill>
                    <a:prstClr val="black"/>
                  </a:solidFill>
                  <a:latin typeface="Calibri"/>
                </a:rPr>
                <a:t>बातचीत कौशल में सुधार करने से बच्चे की भावनाओं को नियमित करने में मदद मिल सकती है।</a:t>
              </a:r>
              <a:endParaRPr lang="en-US" sz="1400" b="1" dirty="0">
                <a:solidFill>
                  <a:prstClr val="black"/>
                </a:solidFill>
                <a:latin typeface="Calibri"/>
              </a:endParaRPr>
            </a:p>
          </p:txBody>
        </p:sp>
      </p:grpSp>
      <p:pic>
        <p:nvPicPr>
          <p:cNvPr id="9" name="Picture 8" descr="ND Logo + Tag.jpg">
            <a:extLst>
              <a:ext uri="{FF2B5EF4-FFF2-40B4-BE49-F238E27FC236}">
                <a16:creationId xmlns:a16="http://schemas.microsoft.com/office/drawing/2014/main" id="{35B4A67B-477F-4E35-B484-677EF6CEBC6C}"/>
              </a:ext>
            </a:extLst>
          </p:cNvPr>
          <p:cNvPicPr>
            <a:picLocks noChangeAspect="1"/>
          </p:cNvPicPr>
          <p:nvPr/>
        </p:nvPicPr>
        <p:blipFill>
          <a:blip r:embed="rId2" cstate="print"/>
          <a:stretch>
            <a:fillRect/>
          </a:stretch>
        </p:blipFill>
        <p:spPr>
          <a:xfrm>
            <a:off x="6965164" y="400308"/>
            <a:ext cx="1548466" cy="68225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04980" y="432055"/>
            <a:ext cx="4800600" cy="1314450"/>
          </a:xfrm>
        </p:spPr>
        <p:txBody>
          <a:bodyPr/>
          <a:lstStyle/>
          <a:p>
            <a:r>
              <a:rPr lang="hi-IN" b="1" dirty="0"/>
              <a:t>सिर पटकने वाली जटिल परेशानी </a:t>
            </a:r>
            <a:r>
              <a:rPr lang="hi-IN" sz="1125" i="1" dirty="0"/>
              <a:t>विशेषज्ञ सलाहकार</a:t>
            </a:r>
            <a:r>
              <a:rPr lang="en-US" sz="1125" i="1" dirty="0"/>
              <a:t> : </a:t>
            </a:r>
            <a:r>
              <a:rPr lang="hi-IN" sz="1125" i="1" dirty="0"/>
              <a:t> पारुल गुप्ता</a:t>
            </a:r>
            <a:endParaRPr lang="en-US" sz="1125" i="1" dirty="0"/>
          </a:p>
          <a:p>
            <a:endParaRPr lang="en-US" sz="1125" i="1" dirty="0"/>
          </a:p>
        </p:txBody>
      </p:sp>
      <p:grpSp>
        <p:nvGrpSpPr>
          <p:cNvPr id="11" name="Group 10"/>
          <p:cNvGrpSpPr/>
          <p:nvPr/>
        </p:nvGrpSpPr>
        <p:grpSpPr>
          <a:xfrm>
            <a:off x="825241" y="1289134"/>
            <a:ext cx="7473254" cy="4673263"/>
            <a:chOff x="381000" y="1066800"/>
            <a:chExt cx="9102238" cy="6231017"/>
          </a:xfrm>
        </p:grpSpPr>
        <p:sp>
          <p:nvSpPr>
            <p:cNvPr id="4" name="Rectangle 3"/>
            <p:cNvSpPr/>
            <p:nvPr/>
          </p:nvSpPr>
          <p:spPr>
            <a:xfrm>
              <a:off x="381000" y="1219200"/>
              <a:ext cx="5943600" cy="1785104"/>
            </a:xfrm>
            <a:prstGeom prst="rect">
              <a:avLst/>
            </a:prstGeom>
          </p:spPr>
          <p:txBody>
            <a:bodyPr wrap="square">
              <a:spAutoFit/>
            </a:bodyPr>
            <a:lstStyle/>
            <a:p>
              <a:r>
                <a:rPr lang="hi-IN" sz="1350" dirty="0">
                  <a:solidFill>
                    <a:prstClr val="black"/>
                  </a:solidFill>
                  <a:latin typeface="Calibri"/>
                </a:rPr>
                <a:t>इस मामले को समझने के लिए आइये माता-पिता और देखभाल में लगे लोगों से कुछ सवालों की शुरुआत करते हैं</a:t>
              </a:r>
              <a:r>
                <a:rPr lang="en-US" sz="1350" dirty="0">
                  <a:solidFill>
                    <a:prstClr val="black"/>
                  </a:solidFill>
                  <a:latin typeface="Calibri"/>
                </a:rPr>
                <a:t> I</a:t>
              </a:r>
              <a:endParaRPr lang="en-GB" sz="1350" dirty="0">
                <a:solidFill>
                  <a:prstClr val="black"/>
                </a:solidFill>
                <a:latin typeface="Calibri"/>
              </a:endParaRPr>
            </a:p>
            <a:p>
              <a:endParaRPr lang="en-GB" sz="1350" b="1" dirty="0">
                <a:solidFill>
                  <a:prstClr val="black"/>
                </a:solidFill>
                <a:latin typeface="Calibri"/>
              </a:endParaRPr>
            </a:p>
            <a:p>
              <a:r>
                <a:rPr lang="hi-IN" sz="1350" dirty="0">
                  <a:solidFill>
                    <a:prstClr val="black"/>
                  </a:solidFill>
                  <a:latin typeface="Calibri"/>
                </a:rPr>
                <a:t>उन सभी तथ्यों का जो वरुण को खुद को चोट पहुंचाने वाले व्यवहार के लिए जिम्मेदार है, उनका गहराई से अध्ययन ही इसे  समझने में मदद कर सकता है। </a:t>
              </a:r>
              <a:endParaRPr lang="en-US" sz="1350" dirty="0">
                <a:solidFill>
                  <a:prstClr val="black"/>
                </a:solidFill>
                <a:latin typeface="Calibri"/>
              </a:endParaRPr>
            </a:p>
          </p:txBody>
        </p:sp>
        <p:pic>
          <p:nvPicPr>
            <p:cNvPr id="1026" name="Picture 2" descr="C:\Users\Ambik\AppData\Local\Microsoft\Windows\INetCache\IE\1GSYVRY9\child[1].png"/>
            <p:cNvPicPr>
              <a:picLocks noChangeAspect="1" noChangeArrowheads="1"/>
            </p:cNvPicPr>
            <p:nvPr/>
          </p:nvPicPr>
          <p:blipFill>
            <a:blip r:embed="rId3" cstate="print"/>
            <a:srcRect/>
            <a:stretch>
              <a:fillRect/>
            </a:stretch>
          </p:blipFill>
          <p:spPr bwMode="auto">
            <a:xfrm>
              <a:off x="6934200" y="1066800"/>
              <a:ext cx="1455611" cy="2057400"/>
            </a:xfrm>
            <a:prstGeom prst="rect">
              <a:avLst/>
            </a:prstGeom>
            <a:noFill/>
          </p:spPr>
        </p:pic>
        <p:sp>
          <p:nvSpPr>
            <p:cNvPr id="9" name="TextBox 8"/>
            <p:cNvSpPr txBox="1"/>
            <p:nvPr/>
          </p:nvSpPr>
          <p:spPr>
            <a:xfrm>
              <a:off x="517344" y="3058180"/>
              <a:ext cx="8965894" cy="3754874"/>
            </a:xfrm>
            <a:prstGeom prst="rect">
              <a:avLst/>
            </a:prstGeom>
            <a:noFill/>
          </p:spPr>
          <p:txBody>
            <a:bodyPr wrap="none" rtlCol="0">
              <a:spAutoFit/>
            </a:bodyPr>
            <a:lstStyle/>
            <a:p>
              <a:pPr algn="ctr"/>
              <a:r>
                <a:rPr lang="hi-IN" sz="1200" b="1" i="1" dirty="0">
                  <a:solidFill>
                    <a:prstClr val="black"/>
                  </a:solidFill>
                  <a:latin typeface="Calibri"/>
                </a:rPr>
                <a:t>बच्चे के व्यवहार को ध्यान से देखना</a:t>
              </a:r>
              <a:endParaRPr lang="en-US" sz="1200" b="1" i="1" dirty="0">
                <a:solidFill>
                  <a:prstClr val="black"/>
                </a:solidFill>
                <a:latin typeface="Calibri"/>
              </a:endParaRPr>
            </a:p>
            <a:p>
              <a:pPr>
                <a:buFont typeface="Wingdings" pitchFamily="2" charset="2"/>
                <a:buChar char="Ø"/>
              </a:pPr>
              <a:r>
                <a:rPr lang="hi-IN" sz="1200" i="1" dirty="0">
                  <a:solidFill>
                    <a:prstClr val="black"/>
                  </a:solidFill>
                  <a:latin typeface="Calibri"/>
                </a:rPr>
                <a:t>बच्चे के इस व्यवहार को किस समय देखा गया</a:t>
              </a:r>
              <a:r>
                <a:rPr lang="en-GB" sz="1200" i="1" dirty="0">
                  <a:solidFill>
                    <a:prstClr val="black"/>
                  </a:solidFill>
                  <a:latin typeface="Calibri"/>
                </a:rPr>
                <a:t>? </a:t>
              </a:r>
              <a:endParaRPr lang="en-US" sz="1200" i="1" dirty="0">
                <a:solidFill>
                  <a:prstClr val="black"/>
                </a:solidFill>
                <a:latin typeface="Calibri"/>
              </a:endParaRPr>
            </a:p>
            <a:p>
              <a:pPr>
                <a:buFont typeface="Wingdings" pitchFamily="2" charset="2"/>
                <a:buChar char="Ø"/>
              </a:pPr>
              <a:r>
                <a:rPr lang="hi-IN" sz="1200" i="1" dirty="0">
                  <a:solidFill>
                    <a:prstClr val="black"/>
                  </a:solidFill>
                  <a:latin typeface="Calibri"/>
                </a:rPr>
                <a:t>क्या यह व्यवहार किसी विशेष समय में होता है</a:t>
              </a:r>
              <a:r>
                <a:rPr lang="en-GB" sz="1200" i="1" dirty="0">
                  <a:solidFill>
                    <a:prstClr val="black"/>
                  </a:solidFill>
                  <a:latin typeface="Calibri"/>
                </a:rPr>
                <a:t>? </a:t>
              </a:r>
              <a:endParaRPr lang="en-US" sz="1200" i="1" dirty="0">
                <a:solidFill>
                  <a:prstClr val="black"/>
                </a:solidFill>
                <a:latin typeface="Calibri"/>
              </a:endParaRPr>
            </a:p>
            <a:p>
              <a:pPr>
                <a:buFont typeface="Wingdings" pitchFamily="2" charset="2"/>
                <a:buChar char="Ø"/>
              </a:pPr>
              <a:r>
                <a:rPr lang="hi-IN" sz="1200" i="1" dirty="0">
                  <a:solidFill>
                    <a:prstClr val="black"/>
                  </a:solidFill>
                  <a:latin typeface="Calibri"/>
                </a:rPr>
                <a:t>इस व्यवहार को दिन में कितनी बार देखा जा सकता है?</a:t>
              </a:r>
              <a:endParaRPr lang="en-US" sz="1200" i="1" dirty="0">
                <a:solidFill>
                  <a:prstClr val="black"/>
                </a:solidFill>
                <a:latin typeface="Calibri"/>
              </a:endParaRPr>
            </a:p>
            <a:p>
              <a:pPr>
                <a:buFont typeface="Wingdings" pitchFamily="2" charset="2"/>
                <a:buChar char="Ø"/>
              </a:pPr>
              <a:r>
                <a:rPr lang="hi-IN" sz="1200" i="1" dirty="0">
                  <a:solidFill>
                    <a:prstClr val="black"/>
                  </a:solidFill>
                  <a:latin typeface="Calibri"/>
                </a:rPr>
                <a:t>यह व्यवहार कितनी देर तक रहता है</a:t>
              </a:r>
              <a:r>
                <a:rPr lang="en-GB" sz="1200" i="1" dirty="0">
                  <a:solidFill>
                    <a:prstClr val="black"/>
                  </a:solidFill>
                  <a:latin typeface="Calibri"/>
                </a:rPr>
                <a:t>? </a:t>
              </a:r>
              <a:endParaRPr lang="en-US" sz="1200" i="1" dirty="0">
                <a:solidFill>
                  <a:prstClr val="black"/>
                </a:solidFill>
                <a:latin typeface="Calibri"/>
              </a:endParaRPr>
            </a:p>
            <a:p>
              <a:pPr>
                <a:buFont typeface="Wingdings" pitchFamily="2" charset="2"/>
                <a:buChar char="Ø"/>
              </a:pPr>
              <a:r>
                <a:rPr lang="hi-IN" sz="1200" i="1" dirty="0">
                  <a:solidFill>
                    <a:prstClr val="black"/>
                  </a:solidFill>
                  <a:latin typeface="Calibri"/>
                </a:rPr>
                <a:t>क्या इस व्यवहार को करते समय बच्चा सतर्क रहता है</a:t>
              </a:r>
              <a:r>
                <a:rPr lang="en-GB" sz="1200" i="1" dirty="0">
                  <a:solidFill>
                    <a:prstClr val="black"/>
                  </a:solidFill>
                  <a:latin typeface="Calibri"/>
                </a:rPr>
                <a:t>?</a:t>
              </a:r>
              <a:endParaRPr lang="en-US" sz="1200" i="1" dirty="0">
                <a:solidFill>
                  <a:prstClr val="black"/>
                </a:solidFill>
                <a:latin typeface="Calibri"/>
              </a:endParaRPr>
            </a:p>
            <a:p>
              <a:pPr>
                <a:buFont typeface="Wingdings" pitchFamily="2" charset="2"/>
                <a:buChar char="Ø"/>
              </a:pPr>
              <a:r>
                <a:rPr lang="hi-IN" sz="1200" i="1" dirty="0">
                  <a:solidFill>
                    <a:prstClr val="black"/>
                  </a:solidFill>
                  <a:latin typeface="Calibri"/>
                </a:rPr>
                <a:t>क्या बच्चा अपने व्यवहार के बारे में जानता है, और क्या वह इसके लिए किसी विशेष सतह का चयन करता है</a:t>
              </a:r>
              <a:r>
                <a:rPr lang="en-GB" sz="1200" i="1" dirty="0">
                  <a:solidFill>
                    <a:prstClr val="black"/>
                  </a:solidFill>
                  <a:latin typeface="Calibri"/>
                </a:rPr>
                <a:t>? </a:t>
              </a:r>
              <a:endParaRPr lang="en-US" sz="1200" i="1" dirty="0">
                <a:solidFill>
                  <a:prstClr val="black"/>
                </a:solidFill>
                <a:latin typeface="Calibri"/>
              </a:endParaRPr>
            </a:p>
            <a:p>
              <a:pPr>
                <a:buFont typeface="Wingdings" pitchFamily="2" charset="2"/>
                <a:buChar char="Ø"/>
              </a:pPr>
              <a:r>
                <a:rPr lang="hi-IN" sz="1200" i="1" dirty="0">
                  <a:solidFill>
                    <a:prstClr val="black"/>
                  </a:solidFill>
                  <a:latin typeface="Calibri"/>
                </a:rPr>
                <a:t>क्या वह सिर पटकने के लिए खुद आगे झुकता है या सिर को पीछे से लाकर आगे पटकता है</a:t>
              </a:r>
              <a:r>
                <a:rPr lang="en-GB" sz="1200" i="1" dirty="0">
                  <a:solidFill>
                    <a:prstClr val="black"/>
                  </a:solidFill>
                  <a:latin typeface="Calibri"/>
                </a:rPr>
                <a:t>?</a:t>
              </a:r>
              <a:endParaRPr lang="en-US" sz="1200" i="1" dirty="0">
                <a:solidFill>
                  <a:prstClr val="black"/>
                </a:solidFill>
                <a:latin typeface="Calibri"/>
              </a:endParaRPr>
            </a:p>
            <a:p>
              <a:pPr>
                <a:buFont typeface="Wingdings" pitchFamily="2" charset="2"/>
                <a:buChar char="Ø"/>
              </a:pPr>
              <a:r>
                <a:rPr lang="hi-IN" sz="1200" i="1" dirty="0">
                  <a:solidFill>
                    <a:prstClr val="black"/>
                  </a:solidFill>
                  <a:latin typeface="Calibri"/>
                </a:rPr>
                <a:t>यदि वह अपने सिर को पीछे से पटकता  है, तो क्या उससे  होने वाली घटनाओं से जागरूक  है, </a:t>
              </a:r>
              <a:endParaRPr lang="en-US" sz="1200" i="1" dirty="0">
                <a:solidFill>
                  <a:prstClr val="black"/>
                </a:solidFill>
                <a:latin typeface="Calibri"/>
              </a:endParaRPr>
            </a:p>
            <a:p>
              <a:r>
                <a:rPr lang="en-US" sz="1200" i="1" dirty="0">
                  <a:solidFill>
                    <a:prstClr val="black"/>
                  </a:solidFill>
                  <a:latin typeface="Calibri"/>
                </a:rPr>
                <a:t>	</a:t>
              </a:r>
              <a:r>
                <a:rPr lang="hi-IN" sz="1200" i="1" dirty="0">
                  <a:solidFill>
                    <a:prstClr val="black"/>
                  </a:solidFill>
                  <a:latin typeface="Calibri"/>
                </a:rPr>
                <a:t>क्या वह अपने माता-पिता के बुलावे का जवाब देता है?</a:t>
              </a:r>
              <a:endParaRPr lang="en-US" sz="1200" i="1" dirty="0">
                <a:solidFill>
                  <a:prstClr val="black"/>
                </a:solidFill>
                <a:latin typeface="Calibri"/>
              </a:endParaRPr>
            </a:p>
            <a:p>
              <a:pPr>
                <a:buFont typeface="Wingdings" pitchFamily="2" charset="2"/>
                <a:buChar char="Ø"/>
              </a:pPr>
              <a:r>
                <a:rPr lang="hi-IN" sz="1200" i="1" dirty="0">
                  <a:solidFill>
                    <a:prstClr val="black"/>
                  </a:solidFill>
                  <a:latin typeface="Calibri"/>
                </a:rPr>
                <a:t>क्या आपको उसके चेहरे के भावों में कोई बदलाव दिखाई देता है</a:t>
              </a:r>
              <a:r>
                <a:rPr lang="en-GB" sz="1200" i="1" dirty="0">
                  <a:solidFill>
                    <a:prstClr val="black"/>
                  </a:solidFill>
                  <a:latin typeface="Calibri"/>
                </a:rPr>
                <a:t>?</a:t>
              </a:r>
              <a:endParaRPr lang="en-US" sz="1200" i="1" dirty="0">
                <a:solidFill>
                  <a:prstClr val="black"/>
                </a:solidFill>
                <a:latin typeface="Calibri"/>
              </a:endParaRPr>
            </a:p>
            <a:p>
              <a:pPr>
                <a:buFont typeface="Wingdings" pitchFamily="2" charset="2"/>
                <a:buChar char="Ø"/>
              </a:pPr>
              <a:r>
                <a:rPr lang="hi-IN" sz="1200" i="1" dirty="0">
                  <a:solidFill>
                    <a:prstClr val="black"/>
                  </a:solidFill>
                  <a:latin typeface="Calibri"/>
                </a:rPr>
                <a:t>यदि हाँ, तो वो भाव कैसे दिखाई देते हैं</a:t>
              </a:r>
              <a:r>
                <a:rPr lang="en-GB" sz="1200" i="1" dirty="0">
                  <a:solidFill>
                    <a:prstClr val="black"/>
                  </a:solidFill>
                  <a:latin typeface="Calibri"/>
                </a:rPr>
                <a:t>? </a:t>
              </a:r>
            </a:p>
            <a:p>
              <a:pPr>
                <a:buFont typeface="Wingdings" pitchFamily="2" charset="2"/>
                <a:buChar char="Ø"/>
              </a:pPr>
              <a:r>
                <a:rPr lang="en-GB" sz="1200" i="1" dirty="0">
                  <a:solidFill>
                    <a:prstClr val="black"/>
                  </a:solidFill>
                  <a:latin typeface="Calibri"/>
                </a:rPr>
                <a:t> </a:t>
              </a:r>
              <a:r>
                <a:rPr lang="hi-IN" sz="1200" i="1" dirty="0">
                  <a:solidFill>
                    <a:prstClr val="black"/>
                  </a:solidFill>
                  <a:latin typeface="Calibri"/>
                </a:rPr>
                <a:t>आमतौर पर यह व्यवहार कैसे खत्म होता है</a:t>
              </a:r>
              <a:r>
                <a:rPr lang="en-US" sz="1200" dirty="0">
                  <a:solidFill>
                    <a:prstClr val="black"/>
                  </a:solidFill>
                  <a:latin typeface="Calibri"/>
                </a:rPr>
                <a:t>?</a:t>
              </a:r>
              <a:endParaRPr lang="en-IN" sz="1200" dirty="0">
                <a:solidFill>
                  <a:prstClr val="black"/>
                </a:solidFill>
                <a:latin typeface="Calibri"/>
              </a:endParaRPr>
            </a:p>
            <a:p>
              <a:endParaRPr lang="en-US" sz="1050" i="1" dirty="0">
                <a:solidFill>
                  <a:prstClr val="black"/>
                </a:solidFill>
                <a:latin typeface="Calibri"/>
              </a:endParaRPr>
            </a:p>
            <a:p>
              <a:endParaRPr lang="en-US" sz="1050" i="1" dirty="0">
                <a:solidFill>
                  <a:prstClr val="black"/>
                </a:solidFill>
                <a:latin typeface="Calibri"/>
              </a:endParaRPr>
            </a:p>
          </p:txBody>
        </p:sp>
        <p:sp>
          <p:nvSpPr>
            <p:cNvPr id="10" name="TextBox 9"/>
            <p:cNvSpPr txBox="1"/>
            <p:nvPr/>
          </p:nvSpPr>
          <p:spPr>
            <a:xfrm>
              <a:off x="381000" y="6620709"/>
              <a:ext cx="7639270" cy="677108"/>
            </a:xfrm>
            <a:prstGeom prst="rect">
              <a:avLst/>
            </a:prstGeom>
            <a:noFill/>
          </p:spPr>
          <p:txBody>
            <a:bodyPr wrap="none" rtlCol="0">
              <a:spAutoFit/>
            </a:bodyPr>
            <a:lstStyle/>
            <a:p>
              <a:r>
                <a:rPr lang="hi-IN" sz="1350" b="1" dirty="0">
                  <a:solidFill>
                    <a:prstClr val="black"/>
                  </a:solidFill>
                  <a:latin typeface="Calibri"/>
                </a:rPr>
                <a:t>इस अध्ययन की ज़रूरत क्यों है</a:t>
              </a:r>
              <a:r>
                <a:rPr lang="en-US" sz="1350" b="1" dirty="0">
                  <a:solidFill>
                    <a:prstClr val="black"/>
                  </a:solidFill>
                  <a:latin typeface="Calibri"/>
                </a:rPr>
                <a:t>?</a:t>
              </a:r>
            </a:p>
            <a:p>
              <a:r>
                <a:rPr lang="hi-IN" sz="1350" dirty="0">
                  <a:solidFill>
                    <a:prstClr val="black"/>
                  </a:solidFill>
                  <a:latin typeface="Calibri"/>
                </a:rPr>
                <a:t>इस अध्ययन की ज़रूरत बच्चे के व्यवहार का मूल कारण समझने के लिए है। </a:t>
              </a:r>
              <a:endParaRPr lang="en-US" sz="1350" dirty="0">
                <a:solidFill>
                  <a:prstClr val="black"/>
                </a:solidFill>
                <a:latin typeface="Calibri"/>
              </a:endParaRPr>
            </a:p>
          </p:txBody>
        </p:sp>
      </p:grpSp>
      <p:pic>
        <p:nvPicPr>
          <p:cNvPr id="12" name="Picture 11" descr="ND Logo + Tag.jpg">
            <a:extLst>
              <a:ext uri="{FF2B5EF4-FFF2-40B4-BE49-F238E27FC236}">
                <a16:creationId xmlns:a16="http://schemas.microsoft.com/office/drawing/2014/main" id="{8CC91D7E-7624-42A2-B32A-EA5A27AB109A}"/>
              </a:ext>
            </a:extLst>
          </p:cNvPr>
          <p:cNvPicPr>
            <a:picLocks noChangeAspect="1"/>
          </p:cNvPicPr>
          <p:nvPr/>
        </p:nvPicPr>
        <p:blipFill>
          <a:blip r:embed="rId4" cstate="print"/>
          <a:stretch>
            <a:fillRect/>
          </a:stretch>
        </p:blipFill>
        <p:spPr>
          <a:xfrm>
            <a:off x="6965164" y="400308"/>
            <a:ext cx="1548466" cy="68225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8826" y="590746"/>
            <a:ext cx="4800600" cy="1314450"/>
          </a:xfrm>
        </p:spPr>
        <p:txBody>
          <a:bodyPr/>
          <a:lstStyle/>
          <a:p>
            <a:r>
              <a:rPr lang="hi-IN" b="1" dirty="0"/>
              <a:t>सिर पटकने वाली जटिल परेशानी </a:t>
            </a:r>
            <a:r>
              <a:rPr lang="hi-IN" sz="1125" i="1" dirty="0"/>
              <a:t>विशेषज्ञ सलाहकार</a:t>
            </a:r>
            <a:r>
              <a:rPr lang="en-US" sz="1125" i="1" dirty="0"/>
              <a:t> : </a:t>
            </a:r>
            <a:r>
              <a:rPr lang="hi-IN" sz="1125" i="1" dirty="0"/>
              <a:t> पारुल गुप्ता</a:t>
            </a:r>
            <a:endParaRPr lang="en-US" sz="1125" i="1" dirty="0"/>
          </a:p>
          <a:p>
            <a:endParaRPr lang="en-US" sz="1125" i="1" dirty="0"/>
          </a:p>
        </p:txBody>
      </p:sp>
      <p:grpSp>
        <p:nvGrpSpPr>
          <p:cNvPr id="9" name="Group 8"/>
          <p:cNvGrpSpPr/>
          <p:nvPr/>
        </p:nvGrpSpPr>
        <p:grpSpPr>
          <a:xfrm>
            <a:off x="819808" y="1885951"/>
            <a:ext cx="7662042" cy="3724078"/>
            <a:chOff x="-197814" y="1219200"/>
            <a:chExt cx="9199487" cy="4965436"/>
          </a:xfrm>
        </p:grpSpPr>
        <p:pic>
          <p:nvPicPr>
            <p:cNvPr id="1026" name="Picture 2" descr="C:\Users\Ambik\AppData\Local\Microsoft\Windows\INetCache\IE\1GSYVRY9\child[1].png"/>
            <p:cNvPicPr>
              <a:picLocks noChangeAspect="1" noChangeArrowheads="1"/>
            </p:cNvPicPr>
            <p:nvPr/>
          </p:nvPicPr>
          <p:blipFill>
            <a:blip r:embed="rId2" cstate="print"/>
            <a:srcRect/>
            <a:stretch>
              <a:fillRect/>
            </a:stretch>
          </p:blipFill>
          <p:spPr bwMode="auto">
            <a:xfrm>
              <a:off x="3657600" y="1676400"/>
              <a:ext cx="1219200" cy="1723250"/>
            </a:xfrm>
            <a:prstGeom prst="rect">
              <a:avLst/>
            </a:prstGeom>
            <a:noFill/>
          </p:spPr>
        </p:pic>
        <p:sp>
          <p:nvSpPr>
            <p:cNvPr id="6" name="TextBox 5"/>
            <p:cNvSpPr txBox="1"/>
            <p:nvPr/>
          </p:nvSpPr>
          <p:spPr>
            <a:xfrm>
              <a:off x="1219201" y="1219200"/>
              <a:ext cx="7706713" cy="410369"/>
            </a:xfrm>
            <a:prstGeom prst="rect">
              <a:avLst/>
            </a:prstGeom>
            <a:noFill/>
          </p:spPr>
          <p:txBody>
            <a:bodyPr wrap="none" rtlCol="0">
              <a:spAutoFit/>
            </a:bodyPr>
            <a:lstStyle/>
            <a:p>
              <a:r>
                <a:rPr lang="hi-IN" sz="1400" b="1" i="1" dirty="0">
                  <a:solidFill>
                    <a:prstClr val="black"/>
                  </a:solidFill>
                  <a:latin typeface="Calibri"/>
                </a:rPr>
                <a:t>वो संभावी स्थितियाँ जो वरुण के सिर पटकने की प्रतिक्रिया के रूप में सामने आती हैं</a:t>
              </a:r>
              <a:endParaRPr lang="en-US" sz="1400" b="1" i="1" dirty="0">
                <a:solidFill>
                  <a:prstClr val="black"/>
                </a:solidFill>
                <a:latin typeface="Calibri"/>
              </a:endParaRPr>
            </a:p>
          </p:txBody>
        </p:sp>
        <p:sp>
          <p:nvSpPr>
            <p:cNvPr id="13" name="TextBox 12"/>
            <p:cNvSpPr txBox="1"/>
            <p:nvPr/>
          </p:nvSpPr>
          <p:spPr>
            <a:xfrm>
              <a:off x="-197814" y="3657600"/>
              <a:ext cx="8885196" cy="1559401"/>
            </a:xfrm>
            <a:prstGeom prst="rect">
              <a:avLst/>
            </a:prstGeom>
            <a:noFill/>
          </p:spPr>
          <p:txBody>
            <a:bodyPr wrap="square" rtlCol="0">
              <a:spAutoFit/>
            </a:bodyPr>
            <a:lstStyle/>
            <a:p>
              <a:pPr algn="ctr"/>
              <a:r>
                <a:rPr lang="hi-IN" sz="1400" dirty="0">
                  <a:solidFill>
                    <a:prstClr val="black"/>
                  </a:solidFill>
                  <a:latin typeface="Calibri"/>
                </a:rPr>
                <a:t>वरुण अपना सिर पटकने के लिए जिस </a:t>
              </a:r>
              <a:r>
                <a:rPr lang="hi-IN" sz="1400" b="1" u="sng" dirty="0">
                  <a:solidFill>
                    <a:prstClr val="black"/>
                  </a:solidFill>
                  <a:latin typeface="Calibri"/>
                </a:rPr>
                <a:t>सतह</a:t>
              </a:r>
              <a:r>
                <a:rPr lang="hi-IN" sz="1400" dirty="0">
                  <a:solidFill>
                    <a:prstClr val="black"/>
                  </a:solidFill>
                  <a:latin typeface="Calibri"/>
                </a:rPr>
                <a:t> का चयन करता है, उसे ध्यान से देखें</a:t>
              </a:r>
              <a:endParaRPr lang="en-US" sz="1400" dirty="0">
                <a:solidFill>
                  <a:prstClr val="black"/>
                </a:solidFill>
                <a:latin typeface="Calibri"/>
              </a:endParaRPr>
            </a:p>
            <a:p>
              <a:pPr algn="ctr"/>
              <a:r>
                <a:rPr lang="hi-IN" sz="1400" dirty="0">
                  <a:solidFill>
                    <a:prstClr val="black"/>
                  </a:solidFill>
                  <a:latin typeface="Calibri"/>
                </a:rPr>
                <a:t>क्या वह सतह ठोस है</a:t>
              </a:r>
              <a:r>
                <a:rPr lang="en-US" sz="1400" dirty="0">
                  <a:solidFill>
                    <a:prstClr val="black"/>
                  </a:solidFill>
                  <a:latin typeface="Calibri"/>
                </a:rPr>
                <a:t>?</a:t>
              </a:r>
            </a:p>
            <a:p>
              <a:pPr algn="ctr"/>
              <a:endParaRPr lang="en-US" sz="1400" dirty="0">
                <a:solidFill>
                  <a:prstClr val="black"/>
                </a:solidFill>
                <a:latin typeface="Calibri"/>
              </a:endParaRPr>
            </a:p>
            <a:p>
              <a:pPr algn="ctr"/>
              <a:r>
                <a:rPr lang="hi-IN" sz="1400" dirty="0">
                  <a:solidFill>
                    <a:prstClr val="black"/>
                  </a:solidFill>
                  <a:latin typeface="Calibri"/>
                </a:rPr>
                <a:t>हो सकता है कि वह अपनी </a:t>
              </a:r>
              <a:br>
                <a:rPr lang="hi-IN" sz="1400" dirty="0"/>
              </a:br>
              <a:r>
                <a:rPr lang="hi-IN" sz="1400" b="0" i="0" dirty="0">
                  <a:solidFill>
                    <a:srgbClr val="202124"/>
                  </a:solidFill>
                  <a:effectLst/>
                  <a:latin typeface="Google Sans"/>
                </a:rPr>
                <a:t>प्रोप्रियोसेप्टिव</a:t>
              </a:r>
              <a:r>
                <a:rPr lang="hi-IN" sz="1400" dirty="0">
                  <a:solidFill>
                    <a:srgbClr val="202124"/>
                  </a:solidFill>
                  <a:effectLst/>
                  <a:latin typeface="Google Sans"/>
                </a:rPr>
                <a:t>/सेंसरी</a:t>
              </a:r>
              <a:r>
                <a:rPr lang="en-US" sz="1400" dirty="0">
                  <a:solidFill>
                    <a:srgbClr val="202124"/>
                  </a:solidFill>
                  <a:effectLst/>
                  <a:latin typeface="Google Sans"/>
                </a:rPr>
                <a:t>/</a:t>
              </a:r>
              <a:r>
                <a:rPr lang="hi-IN" sz="1400" b="0" i="0" dirty="0">
                  <a:solidFill>
                    <a:srgbClr val="202124"/>
                  </a:solidFill>
                  <a:effectLst/>
                  <a:latin typeface="Google Sans"/>
                </a:rPr>
                <a:t>संवेदी जरूरतें </a:t>
              </a:r>
              <a:r>
                <a:rPr lang="hi-IN" sz="1400" dirty="0">
                  <a:solidFill>
                    <a:prstClr val="black"/>
                  </a:solidFill>
                  <a:latin typeface="Calibri"/>
                </a:rPr>
                <a:t>को पूरा करने के लिए ऐसा कर रहा है</a:t>
              </a:r>
              <a:r>
                <a:rPr lang="en-US" sz="1400" dirty="0">
                  <a:solidFill>
                    <a:prstClr val="black"/>
                  </a:solidFill>
                  <a:latin typeface="Calibri"/>
                </a:rPr>
                <a:t>I</a:t>
              </a:r>
            </a:p>
          </p:txBody>
        </p:sp>
        <p:sp>
          <p:nvSpPr>
            <p:cNvPr id="14" name="TextBox 13"/>
            <p:cNvSpPr txBox="1"/>
            <p:nvPr/>
          </p:nvSpPr>
          <p:spPr>
            <a:xfrm>
              <a:off x="1356729" y="5774267"/>
              <a:ext cx="7644944" cy="410369"/>
            </a:xfrm>
            <a:prstGeom prst="rect">
              <a:avLst/>
            </a:prstGeom>
            <a:noFill/>
          </p:spPr>
          <p:txBody>
            <a:bodyPr wrap="square" rtlCol="0">
              <a:spAutoFit/>
            </a:bodyPr>
            <a:lstStyle/>
            <a:p>
              <a:r>
                <a:rPr lang="hi-IN" sz="1400" b="1" cap="small" dirty="0">
                  <a:solidFill>
                    <a:prstClr val="black"/>
                  </a:solidFill>
                  <a:latin typeface="Calibri"/>
                </a:rPr>
                <a:t>स्वयं को चोट पहुंचाने वाली </a:t>
              </a:r>
              <a:r>
                <a:rPr lang="hi-IN" sz="1400" b="1" i="0" dirty="0">
                  <a:solidFill>
                    <a:srgbClr val="202124"/>
                  </a:solidFill>
                  <a:effectLst/>
                  <a:latin typeface="Google Sans"/>
                </a:rPr>
                <a:t>प्रोप्रियोसेप्टिव/ सेंसरी</a:t>
              </a:r>
              <a:r>
                <a:rPr lang="en-US" sz="1400" b="1" i="0" dirty="0">
                  <a:solidFill>
                    <a:srgbClr val="202124"/>
                  </a:solidFill>
                  <a:effectLst/>
                  <a:latin typeface="Google Sans"/>
                </a:rPr>
                <a:t>/</a:t>
              </a:r>
              <a:r>
                <a:rPr lang="hi-IN" sz="1400" b="1" i="0" dirty="0">
                  <a:solidFill>
                    <a:srgbClr val="202124"/>
                  </a:solidFill>
                  <a:effectLst/>
                  <a:latin typeface="Google Sans"/>
                </a:rPr>
                <a:t>संवेदी जरूरतों </a:t>
              </a:r>
              <a:r>
                <a:rPr lang="hi-IN" sz="1400" b="1" cap="small" dirty="0">
                  <a:solidFill>
                    <a:prstClr val="black"/>
                  </a:solidFill>
                  <a:latin typeface="Calibri"/>
                </a:rPr>
                <a:t>प्रकृति</a:t>
              </a:r>
              <a:endParaRPr lang="en-US" sz="1400" b="1" cap="small" dirty="0">
                <a:solidFill>
                  <a:prstClr val="black"/>
                </a:solidFill>
                <a:latin typeface="Calibri"/>
              </a:endParaRPr>
            </a:p>
          </p:txBody>
        </p:sp>
        <p:sp>
          <p:nvSpPr>
            <p:cNvPr id="15" name="Oval 14"/>
            <p:cNvSpPr/>
            <p:nvPr/>
          </p:nvSpPr>
          <p:spPr>
            <a:xfrm rot="19854895">
              <a:off x="760480" y="1857373"/>
              <a:ext cx="1643212" cy="10470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125" b="1" dirty="0">
                  <a:solidFill>
                    <a:prstClr val="white"/>
                  </a:solidFill>
                  <a:latin typeface="Calibri"/>
                </a:rPr>
                <a:t>स्थिति </a:t>
              </a:r>
              <a:r>
                <a:rPr lang="en-US" sz="1125" b="1" dirty="0">
                  <a:solidFill>
                    <a:prstClr val="white"/>
                  </a:solidFill>
                  <a:latin typeface="Calibri"/>
                </a:rPr>
                <a:t>1</a:t>
              </a:r>
            </a:p>
          </p:txBody>
        </p:sp>
      </p:grpSp>
      <p:pic>
        <p:nvPicPr>
          <p:cNvPr id="10" name="Picture 9" descr="ND Logo + Tag.jpg">
            <a:extLst>
              <a:ext uri="{FF2B5EF4-FFF2-40B4-BE49-F238E27FC236}">
                <a16:creationId xmlns:a16="http://schemas.microsoft.com/office/drawing/2014/main" id="{3A774E58-9C5E-45DC-995C-E1F1235326CA}"/>
              </a:ext>
            </a:extLst>
          </p:cNvPr>
          <p:cNvPicPr>
            <a:picLocks noChangeAspect="1"/>
          </p:cNvPicPr>
          <p:nvPr/>
        </p:nvPicPr>
        <p:blipFill>
          <a:blip r:embed="rId3" cstate="print"/>
          <a:stretch>
            <a:fillRect/>
          </a:stretch>
        </p:blipFill>
        <p:spPr>
          <a:xfrm>
            <a:off x="6965164" y="400308"/>
            <a:ext cx="1548466" cy="68225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85975" y="642983"/>
            <a:ext cx="4800600" cy="1314450"/>
          </a:xfrm>
        </p:spPr>
        <p:txBody>
          <a:bodyPr/>
          <a:lstStyle/>
          <a:p>
            <a:r>
              <a:rPr lang="hi-IN" b="1" dirty="0"/>
              <a:t>सिर पटकने वाली जटिल परेशानी </a:t>
            </a:r>
            <a:r>
              <a:rPr lang="hi-IN" sz="1125" i="1" dirty="0"/>
              <a:t>विशेषज्ञ सलाहकार</a:t>
            </a:r>
            <a:r>
              <a:rPr lang="en-US" sz="1125" i="1" dirty="0"/>
              <a:t> : </a:t>
            </a:r>
            <a:r>
              <a:rPr lang="hi-IN" sz="1125" i="1" dirty="0"/>
              <a:t> पारुल गुप्ता</a:t>
            </a:r>
            <a:endParaRPr lang="en-US" sz="1125" i="1" dirty="0"/>
          </a:p>
          <a:p>
            <a:endParaRPr lang="en-US" sz="1125" i="1" dirty="0"/>
          </a:p>
        </p:txBody>
      </p:sp>
      <p:grpSp>
        <p:nvGrpSpPr>
          <p:cNvPr id="8" name="Group 7"/>
          <p:cNvGrpSpPr/>
          <p:nvPr/>
        </p:nvGrpSpPr>
        <p:grpSpPr>
          <a:xfrm>
            <a:off x="861848" y="1374438"/>
            <a:ext cx="8053477" cy="4660583"/>
            <a:chOff x="304799" y="1066800"/>
            <a:chExt cx="10169135" cy="6214111"/>
          </a:xfrm>
        </p:grpSpPr>
        <p:sp>
          <p:nvSpPr>
            <p:cNvPr id="6" name="TextBox 5"/>
            <p:cNvSpPr txBox="1"/>
            <p:nvPr/>
          </p:nvSpPr>
          <p:spPr>
            <a:xfrm>
              <a:off x="381000" y="1066800"/>
              <a:ext cx="10092934" cy="410369"/>
            </a:xfrm>
            <a:prstGeom prst="rect">
              <a:avLst/>
            </a:prstGeom>
            <a:noFill/>
          </p:spPr>
          <p:txBody>
            <a:bodyPr wrap="none" rtlCol="0">
              <a:spAutoFit/>
            </a:bodyPr>
            <a:lstStyle/>
            <a:p>
              <a:r>
                <a:rPr lang="hi-IN" sz="1350" b="1" i="1" dirty="0">
                  <a:solidFill>
                    <a:prstClr val="black"/>
                  </a:solidFill>
                  <a:latin typeface="Calibri"/>
                </a:rPr>
                <a:t>अब आपने वरुण की </a:t>
              </a:r>
              <a:r>
                <a:rPr lang="hi-IN" sz="1400" b="1" i="0" dirty="0">
                  <a:solidFill>
                    <a:srgbClr val="202124"/>
                  </a:solidFill>
                  <a:effectLst/>
                  <a:latin typeface="Google Sans"/>
                </a:rPr>
                <a:t>सेंसरी</a:t>
              </a:r>
              <a:r>
                <a:rPr lang="en-US" sz="1400" b="1" i="0" dirty="0">
                  <a:solidFill>
                    <a:srgbClr val="202124"/>
                  </a:solidFill>
                  <a:effectLst/>
                  <a:latin typeface="Google Sans"/>
                </a:rPr>
                <a:t>/</a:t>
              </a:r>
              <a:r>
                <a:rPr lang="hi-IN" sz="1400" b="1" i="0" dirty="0">
                  <a:solidFill>
                    <a:srgbClr val="202124"/>
                  </a:solidFill>
                  <a:effectLst/>
                  <a:latin typeface="Google Sans"/>
                </a:rPr>
                <a:t>संवेदी</a:t>
              </a:r>
              <a:r>
                <a:rPr lang="hi-IN" sz="1350" b="1" i="1" dirty="0">
                  <a:solidFill>
                    <a:prstClr val="black"/>
                  </a:solidFill>
                  <a:latin typeface="Calibri"/>
                </a:rPr>
                <a:t> प्रकृति की पहचान कर ली है, इसके बाद अब आप क्या करने वाले हैं?</a:t>
              </a:r>
              <a:endParaRPr lang="en-US" sz="1350" b="1" i="1" dirty="0">
                <a:solidFill>
                  <a:prstClr val="black"/>
                </a:solidFill>
                <a:latin typeface="Calibri"/>
              </a:endParaRPr>
            </a:p>
          </p:txBody>
        </p:sp>
        <p:sp>
          <p:nvSpPr>
            <p:cNvPr id="13" name="TextBox 12"/>
            <p:cNvSpPr txBox="1"/>
            <p:nvPr/>
          </p:nvSpPr>
          <p:spPr>
            <a:xfrm>
              <a:off x="304799" y="1371600"/>
              <a:ext cx="9451027" cy="5909311"/>
            </a:xfrm>
            <a:prstGeom prst="rect">
              <a:avLst/>
            </a:prstGeom>
            <a:noFill/>
          </p:spPr>
          <p:txBody>
            <a:bodyPr wrap="square" rtlCol="0">
              <a:spAutoFit/>
            </a:bodyPr>
            <a:lstStyle/>
            <a:p>
              <a:r>
                <a:rPr lang="hi-IN" sz="1275" b="1" dirty="0">
                  <a:solidFill>
                    <a:prstClr val="black"/>
                  </a:solidFill>
                  <a:latin typeface="Calibri"/>
                </a:rPr>
                <a:t>कुछ समय के लिए </a:t>
              </a:r>
              <a:endParaRPr lang="en-US" sz="1275" i="1" dirty="0">
                <a:solidFill>
                  <a:srgbClr val="FF0000"/>
                </a:solidFill>
                <a:latin typeface="Calibri"/>
              </a:endParaRPr>
            </a:p>
            <a:p>
              <a:pPr lvl="1">
                <a:buFont typeface="Wingdings" pitchFamily="2" charset="2"/>
                <a:buChar char="q"/>
              </a:pPr>
              <a:r>
                <a:rPr lang="hi-IN" sz="1275" dirty="0">
                  <a:solidFill>
                    <a:prstClr val="black"/>
                  </a:solidFill>
                  <a:latin typeface="Calibri"/>
                </a:rPr>
                <a:t> किसी </a:t>
              </a:r>
              <a:r>
                <a:rPr lang="hi-IN" sz="1275" b="1" dirty="0">
                  <a:solidFill>
                    <a:prstClr val="black"/>
                  </a:solidFill>
                  <a:latin typeface="Calibri"/>
                </a:rPr>
                <a:t>मनोचिकित्सक</a:t>
              </a:r>
              <a:r>
                <a:rPr lang="en-US" sz="1275" b="1" dirty="0">
                  <a:solidFill>
                    <a:prstClr val="black"/>
                  </a:solidFill>
                  <a:latin typeface="Calibri"/>
                </a:rPr>
                <a:t>/</a:t>
              </a:r>
              <a:r>
                <a:rPr lang="hi-IN" sz="1275" b="1" dirty="0">
                  <a:solidFill>
                    <a:prstClr val="black"/>
                  </a:solidFill>
                  <a:latin typeface="Calibri"/>
                </a:rPr>
                <a:t>साइकोलोजिस्ट</a:t>
              </a:r>
              <a:r>
                <a:rPr lang="hi-IN" sz="1275" dirty="0">
                  <a:solidFill>
                    <a:prstClr val="black"/>
                  </a:solidFill>
                  <a:latin typeface="Calibri"/>
                </a:rPr>
                <a:t> के पास जाकर यह सुनिश्चित करें कि क्या वास्तव में बच्चे के साथ </a:t>
              </a:r>
              <a:r>
                <a:rPr lang="hi-IN" sz="1200" b="1" i="0" dirty="0">
                  <a:solidFill>
                    <a:srgbClr val="202124"/>
                  </a:solidFill>
                  <a:effectLst/>
                  <a:latin typeface="Google Sans"/>
                </a:rPr>
                <a:t>सेंसरी</a:t>
              </a:r>
              <a:r>
                <a:rPr lang="en-US" sz="1200" b="1" i="0" dirty="0">
                  <a:solidFill>
                    <a:srgbClr val="202124"/>
                  </a:solidFill>
                  <a:effectLst/>
                  <a:latin typeface="Google Sans"/>
                </a:rPr>
                <a:t>/</a:t>
              </a:r>
              <a:r>
                <a:rPr lang="hi-IN" sz="1200" b="1" i="0" dirty="0">
                  <a:solidFill>
                    <a:srgbClr val="202124"/>
                  </a:solidFill>
                  <a:effectLst/>
                  <a:latin typeface="Google Sans"/>
                </a:rPr>
                <a:t>संवेदी</a:t>
              </a:r>
              <a:r>
                <a:rPr lang="hi-IN" sz="1275" dirty="0">
                  <a:solidFill>
                    <a:prstClr val="black"/>
                  </a:solidFill>
                  <a:latin typeface="Calibri"/>
                </a:rPr>
                <a:t> परेशानियाँ हैं और उसका व्यवहार किसी भी प्रकार की उत्तेजना (</a:t>
              </a:r>
              <a:r>
                <a:rPr kumimoji="0" lang="hi-IN" altLang="en-US" sz="1400" b="0" i="0" u="none" strike="noStrike" cap="none" normalizeH="0" baseline="0" dirty="0">
                  <a:ln>
                    <a:noFill/>
                  </a:ln>
                  <a:solidFill>
                    <a:srgbClr val="202124"/>
                  </a:solidFill>
                  <a:effectLst/>
                  <a:latin typeface="Google Sans"/>
                  <a:cs typeface="Mangal" panose="02040503050203030202" pitchFamily="18" charset="0"/>
                </a:rPr>
                <a:t>वरुण के मामले मे</a:t>
              </a:r>
              <a:r>
                <a:rPr lang="en-US" sz="1275" dirty="0">
                  <a:solidFill>
                    <a:prstClr val="black"/>
                  </a:solidFill>
                  <a:latin typeface="Calibri"/>
                </a:rPr>
                <a:t> </a:t>
              </a:r>
              <a:r>
                <a:rPr lang="hi-IN" sz="1275" dirty="0">
                  <a:solidFill>
                    <a:prstClr val="black"/>
                  </a:solidFill>
                  <a:latin typeface="Calibri"/>
                </a:rPr>
                <a:t>प्रोप्रियोसेप्शन)</a:t>
              </a:r>
              <a:r>
                <a:rPr lang="en-US" sz="1275" dirty="0">
                  <a:solidFill>
                    <a:prstClr val="black"/>
                  </a:solidFill>
                  <a:latin typeface="Calibri"/>
                </a:rPr>
                <a:t> </a:t>
              </a:r>
              <a:r>
                <a:rPr lang="hi-IN" sz="1275" dirty="0">
                  <a:solidFill>
                    <a:prstClr val="black"/>
                  </a:solidFill>
                  <a:latin typeface="Calibri"/>
                </a:rPr>
                <a:t>का</a:t>
              </a:r>
              <a:r>
                <a:rPr lang="en-US" sz="1275" dirty="0">
                  <a:solidFill>
                    <a:prstClr val="black"/>
                  </a:solidFill>
                  <a:latin typeface="Calibri"/>
                </a:rPr>
                <a:t> </a:t>
              </a:r>
              <a:r>
                <a:rPr lang="hi-IN" sz="1275" dirty="0">
                  <a:solidFill>
                    <a:prstClr val="black"/>
                  </a:solidFill>
                  <a:latin typeface="Calibri"/>
                </a:rPr>
                <a:t>परिणाम हो सकता है। </a:t>
              </a:r>
              <a:endParaRPr lang="en-GB" sz="1275" dirty="0">
                <a:solidFill>
                  <a:prstClr val="black"/>
                </a:solidFill>
                <a:latin typeface="Calibri"/>
              </a:endParaRPr>
            </a:p>
            <a:p>
              <a:pPr lvl="1">
                <a:buFont typeface="Wingdings" pitchFamily="2" charset="2"/>
                <a:buChar char="q"/>
              </a:pPr>
              <a:r>
                <a:rPr lang="en-GB" sz="1275" dirty="0">
                  <a:solidFill>
                    <a:prstClr val="black"/>
                  </a:solidFill>
                  <a:latin typeface="Calibri"/>
                </a:rPr>
                <a:t> </a:t>
              </a:r>
              <a:r>
                <a:rPr lang="hi-IN" sz="1275" dirty="0">
                  <a:solidFill>
                    <a:prstClr val="black"/>
                  </a:solidFill>
                  <a:latin typeface="Calibri"/>
                </a:rPr>
                <a:t>किसी </a:t>
              </a:r>
              <a:r>
                <a:rPr lang="hi-IN" sz="1275" b="1" dirty="0">
                  <a:solidFill>
                    <a:prstClr val="black"/>
                  </a:solidFill>
                  <a:latin typeface="Calibri"/>
                </a:rPr>
                <a:t>व्यावसायिक चिकित्सक</a:t>
              </a:r>
              <a:r>
                <a:rPr lang="en-US" sz="1275" b="1" dirty="0">
                  <a:solidFill>
                    <a:prstClr val="black"/>
                  </a:solidFill>
                  <a:latin typeface="Calibri"/>
                </a:rPr>
                <a:t>/</a:t>
              </a:r>
              <a:r>
                <a:rPr lang="hi-IN" sz="1275" b="1" dirty="0">
                  <a:solidFill>
                    <a:prstClr val="black"/>
                  </a:solidFill>
                  <a:latin typeface="Calibri"/>
                </a:rPr>
                <a:t>ऑक्यूपेशनल थेरेपिस्ट </a:t>
              </a:r>
              <a:r>
                <a:rPr lang="hi-IN" sz="1275" dirty="0">
                  <a:solidFill>
                    <a:prstClr val="black"/>
                  </a:solidFill>
                  <a:latin typeface="Calibri"/>
                </a:rPr>
                <a:t>के पास जाएँ और इस प्रकार के घर पर किए जाने वाले उपचार सीखें जिनसे तुरंत कुछ समय के लिए संवेदी जरूरतों को सही प्रकार से पूरा किया जा सके</a:t>
              </a:r>
              <a:r>
                <a:rPr lang="en-US" sz="1275" dirty="0">
                  <a:solidFill>
                    <a:prstClr val="black"/>
                  </a:solidFill>
                  <a:latin typeface="Calibri"/>
                </a:rPr>
                <a:t> I</a:t>
              </a:r>
            </a:p>
            <a:p>
              <a:pPr lvl="1">
                <a:buFont typeface="Wingdings" pitchFamily="2" charset="2"/>
                <a:buChar char="q"/>
              </a:pPr>
              <a:r>
                <a:rPr lang="hi-IN" sz="1275" b="1" dirty="0">
                  <a:solidFill>
                    <a:prstClr val="black"/>
                  </a:solidFill>
                  <a:latin typeface="Calibri"/>
                </a:rPr>
                <a:t>इनका घर पर अभ्यास करें - </a:t>
              </a:r>
              <a:r>
                <a:rPr lang="hi-IN" sz="1275" dirty="0">
                  <a:solidFill>
                    <a:prstClr val="black"/>
                  </a:solidFill>
                  <a:latin typeface="Calibri"/>
                </a:rPr>
                <a:t>कुछ सुरक्षित विकल्प इस प्रकार हो सकते हैं</a:t>
              </a:r>
              <a:endParaRPr lang="en-US" sz="1275" dirty="0">
                <a:solidFill>
                  <a:prstClr val="black"/>
                </a:solidFill>
                <a:latin typeface="Calibri"/>
              </a:endParaRPr>
            </a:p>
            <a:p>
              <a:pPr lvl="2">
                <a:buFont typeface="Arial" pitchFamily="34" charset="0"/>
                <a:buChar char="•"/>
              </a:pPr>
              <a:r>
                <a:rPr lang="hi-IN" sz="1275" dirty="0">
                  <a:solidFill>
                    <a:prstClr val="black"/>
                  </a:solidFill>
                  <a:latin typeface="Calibri"/>
                </a:rPr>
                <a:t> नरम कपड़े, खिंचावदार बैंड या फिर इलास्टिक बैंड का इस्तेमाल करें जिनपर थोड़ा दबाव बनाया जा सके</a:t>
              </a:r>
              <a:r>
                <a:rPr lang="en-US" sz="1275" dirty="0">
                  <a:solidFill>
                    <a:prstClr val="black"/>
                  </a:solidFill>
                  <a:latin typeface="Calibri"/>
                </a:rPr>
                <a:t> I</a:t>
              </a:r>
            </a:p>
            <a:p>
              <a:pPr lvl="2">
                <a:buFont typeface="Arial" pitchFamily="34" charset="0"/>
                <a:buChar char="•"/>
              </a:pPr>
              <a:r>
                <a:rPr lang="hi-IN" sz="1275" dirty="0">
                  <a:solidFill>
                    <a:prstClr val="black"/>
                  </a:solidFill>
                  <a:latin typeface="Calibri"/>
                </a:rPr>
                <a:t> चोट लगने से बचाव के लिए सुरक्षात्मक उपाय देखें</a:t>
              </a:r>
              <a:r>
                <a:rPr lang="en-US" sz="1275" dirty="0">
                  <a:solidFill>
                    <a:prstClr val="black"/>
                  </a:solidFill>
                  <a:latin typeface="Calibri"/>
                </a:rPr>
                <a:t> I</a:t>
              </a:r>
            </a:p>
            <a:p>
              <a:r>
                <a:rPr lang="en-GB" sz="1275" dirty="0">
                  <a:solidFill>
                    <a:prstClr val="black"/>
                  </a:solidFill>
                  <a:latin typeface="Calibri"/>
                </a:rPr>
                <a:t> </a:t>
              </a:r>
              <a:endParaRPr lang="en-US" sz="1275" dirty="0">
                <a:solidFill>
                  <a:prstClr val="black"/>
                </a:solidFill>
                <a:latin typeface="Calibri"/>
              </a:endParaRPr>
            </a:p>
            <a:p>
              <a:r>
                <a:rPr lang="hi-IN" sz="1275" b="1" dirty="0">
                  <a:solidFill>
                    <a:prstClr val="black"/>
                  </a:solidFill>
                  <a:latin typeface="Calibri"/>
                </a:rPr>
                <a:t>लंबे समय के लिए </a:t>
              </a:r>
              <a:endParaRPr lang="en-US" sz="1275" b="1" dirty="0">
                <a:solidFill>
                  <a:prstClr val="black"/>
                </a:solidFill>
                <a:latin typeface="Calibri"/>
              </a:endParaRPr>
            </a:p>
            <a:p>
              <a:pPr lvl="1"/>
              <a:r>
                <a:rPr lang="hi-IN" sz="1275" dirty="0">
                  <a:solidFill>
                    <a:prstClr val="black"/>
                  </a:solidFill>
                  <a:latin typeface="Calibri"/>
                </a:rPr>
                <a:t>किसी </a:t>
              </a:r>
              <a:r>
                <a:rPr lang="hi-IN" sz="1275" b="1" dirty="0">
                  <a:solidFill>
                    <a:prstClr val="black"/>
                  </a:solidFill>
                  <a:latin typeface="Calibri"/>
                </a:rPr>
                <a:t>व्यावसायिक चिकित्सक</a:t>
              </a:r>
              <a:r>
                <a:rPr lang="en-US" sz="1275" b="1" dirty="0">
                  <a:solidFill>
                    <a:prstClr val="black"/>
                  </a:solidFill>
                  <a:latin typeface="Calibri"/>
                </a:rPr>
                <a:t>/</a:t>
              </a:r>
              <a:r>
                <a:rPr lang="hi-IN" sz="1275" b="1" dirty="0">
                  <a:solidFill>
                    <a:prstClr val="black"/>
                  </a:solidFill>
                  <a:latin typeface="Calibri"/>
                </a:rPr>
                <a:t>ऑक्यूपेशनल थेरेपिस्ट </a:t>
              </a:r>
              <a:r>
                <a:rPr lang="hi-IN" sz="1275" dirty="0">
                  <a:solidFill>
                    <a:prstClr val="black"/>
                  </a:solidFill>
                  <a:latin typeface="Calibri"/>
                </a:rPr>
                <a:t>के पास जाएँ</a:t>
              </a:r>
              <a:endParaRPr lang="en-US" sz="1275" dirty="0">
                <a:solidFill>
                  <a:prstClr val="black"/>
                </a:solidFill>
                <a:latin typeface="Calibri"/>
              </a:endParaRPr>
            </a:p>
            <a:p>
              <a:pPr lvl="2">
                <a:buFont typeface="Arial" pitchFamily="34" charset="0"/>
                <a:buChar char="•"/>
              </a:pPr>
              <a:r>
                <a:rPr lang="hi-IN" sz="1275" dirty="0">
                  <a:solidFill>
                    <a:prstClr val="black"/>
                  </a:solidFill>
                  <a:latin typeface="Calibri"/>
                </a:rPr>
                <a:t>बच्चे की </a:t>
              </a:r>
              <a:r>
                <a:rPr lang="hi-IN" sz="1200" i="0" dirty="0">
                  <a:solidFill>
                    <a:srgbClr val="202124"/>
                  </a:solidFill>
                  <a:effectLst/>
                  <a:latin typeface="Google Sans"/>
                </a:rPr>
                <a:t>सेंसरी</a:t>
              </a:r>
              <a:r>
                <a:rPr lang="en-US" sz="1200" i="0" dirty="0">
                  <a:solidFill>
                    <a:srgbClr val="202124"/>
                  </a:solidFill>
                  <a:effectLst/>
                  <a:latin typeface="Google Sans"/>
                </a:rPr>
                <a:t>/</a:t>
              </a:r>
              <a:r>
                <a:rPr lang="hi-IN" sz="1200" i="0" dirty="0">
                  <a:solidFill>
                    <a:srgbClr val="202124"/>
                  </a:solidFill>
                  <a:effectLst/>
                  <a:latin typeface="Google Sans"/>
                </a:rPr>
                <a:t>संवेदी</a:t>
              </a:r>
              <a:r>
                <a:rPr lang="hi-IN" sz="1275" dirty="0">
                  <a:solidFill>
                    <a:prstClr val="black"/>
                  </a:solidFill>
                  <a:latin typeface="Calibri"/>
                </a:rPr>
                <a:t> जरूरतों को समझें</a:t>
              </a:r>
              <a:endParaRPr lang="en-GB" sz="1275" dirty="0">
                <a:solidFill>
                  <a:prstClr val="black"/>
                </a:solidFill>
                <a:latin typeface="Calibri"/>
              </a:endParaRPr>
            </a:p>
            <a:p>
              <a:pPr lvl="2">
                <a:buFont typeface="Arial" pitchFamily="34" charset="0"/>
                <a:buChar char="•"/>
              </a:pPr>
              <a:r>
                <a:rPr lang="hi-IN" sz="1275" dirty="0">
                  <a:solidFill>
                    <a:prstClr val="black"/>
                  </a:solidFill>
                  <a:latin typeface="Calibri"/>
                </a:rPr>
                <a:t> बच्चे को उसकी </a:t>
              </a:r>
              <a:r>
                <a:rPr lang="hi-IN" sz="1400" i="0" dirty="0">
                  <a:solidFill>
                    <a:srgbClr val="202124"/>
                  </a:solidFill>
                  <a:effectLst/>
                  <a:latin typeface="Google Sans"/>
                </a:rPr>
                <a:t>सेंसरी</a:t>
              </a:r>
              <a:r>
                <a:rPr lang="en-US" sz="1400" i="0" dirty="0">
                  <a:solidFill>
                    <a:srgbClr val="202124"/>
                  </a:solidFill>
                  <a:effectLst/>
                  <a:latin typeface="Google Sans"/>
                </a:rPr>
                <a:t>/</a:t>
              </a:r>
              <a:r>
                <a:rPr lang="hi-IN" sz="1400" i="0" dirty="0">
                  <a:solidFill>
                    <a:srgbClr val="202124"/>
                  </a:solidFill>
                  <a:effectLst/>
                  <a:latin typeface="Google Sans"/>
                </a:rPr>
                <a:t>संवेदी</a:t>
              </a:r>
              <a:r>
                <a:rPr lang="hi-IN" sz="1275" dirty="0">
                  <a:solidFill>
                    <a:prstClr val="black"/>
                  </a:solidFill>
                  <a:latin typeface="Calibri"/>
                </a:rPr>
                <a:t> जरूरतों को समझना सिखाएँ</a:t>
              </a:r>
              <a:endParaRPr lang="en-GB" sz="1275" dirty="0">
                <a:solidFill>
                  <a:prstClr val="black"/>
                </a:solidFill>
                <a:latin typeface="Calibri"/>
              </a:endParaRPr>
            </a:p>
            <a:p>
              <a:pPr lvl="2">
                <a:buFont typeface="Arial" pitchFamily="34" charset="0"/>
                <a:buChar char="•"/>
              </a:pPr>
              <a:r>
                <a:rPr lang="hi-IN" sz="1275" dirty="0">
                  <a:solidFill>
                    <a:prstClr val="black"/>
                  </a:solidFill>
                  <a:latin typeface="Calibri"/>
                </a:rPr>
                <a:t> अपनी </a:t>
              </a:r>
              <a:r>
                <a:rPr lang="hi-IN" sz="1400" i="0" dirty="0">
                  <a:solidFill>
                    <a:srgbClr val="202124"/>
                  </a:solidFill>
                  <a:effectLst/>
                  <a:latin typeface="Google Sans"/>
                </a:rPr>
                <a:t>सेंसरी</a:t>
              </a:r>
              <a:r>
                <a:rPr lang="en-US" sz="1400" i="0" dirty="0">
                  <a:solidFill>
                    <a:srgbClr val="202124"/>
                  </a:solidFill>
                  <a:effectLst/>
                  <a:latin typeface="Google Sans"/>
                </a:rPr>
                <a:t>/</a:t>
              </a:r>
              <a:r>
                <a:rPr lang="hi-IN" sz="1400" i="0" dirty="0">
                  <a:solidFill>
                    <a:srgbClr val="202124"/>
                  </a:solidFill>
                  <a:effectLst/>
                  <a:latin typeface="Google Sans"/>
                </a:rPr>
                <a:t>संवेदी</a:t>
              </a:r>
              <a:r>
                <a:rPr lang="hi-IN" sz="1275" dirty="0">
                  <a:solidFill>
                    <a:prstClr val="black"/>
                  </a:solidFill>
                  <a:latin typeface="Calibri"/>
                </a:rPr>
                <a:t> जरूरतों को पूरा करने के लिए मदद मांगना सिखाएँ</a:t>
              </a:r>
              <a:endParaRPr lang="en-GB" sz="1275" dirty="0">
                <a:solidFill>
                  <a:prstClr val="black"/>
                </a:solidFill>
                <a:latin typeface="Calibri"/>
              </a:endParaRPr>
            </a:p>
            <a:p>
              <a:pPr lvl="2">
                <a:buFont typeface="Arial" pitchFamily="34" charset="0"/>
                <a:buChar char="•"/>
              </a:pPr>
              <a:r>
                <a:rPr lang="hi-IN" sz="1275" dirty="0">
                  <a:solidFill>
                    <a:prstClr val="black"/>
                  </a:solidFill>
                  <a:latin typeface="Calibri"/>
                </a:rPr>
                <a:t>बच्चे को सिखाएँ कि किस प्रकार वह अपनी संवेदी जरूरतों को, बिना स्वयं को चोट पहुंचाए भी पूरा कर सकता है</a:t>
              </a:r>
              <a:r>
                <a:rPr lang="en-GB" sz="1275" dirty="0">
                  <a:solidFill>
                    <a:prstClr val="black"/>
                  </a:solidFill>
                  <a:latin typeface="Calibri"/>
                </a:rPr>
                <a:t> I</a:t>
              </a:r>
            </a:p>
            <a:p>
              <a:pPr lvl="2">
                <a:buFont typeface="Arial" pitchFamily="34" charset="0"/>
                <a:buChar char="•"/>
              </a:pPr>
              <a:endParaRPr lang="en-US" sz="1200" i="1" dirty="0">
                <a:solidFill>
                  <a:srgbClr val="FF0000"/>
                </a:solidFill>
                <a:latin typeface="Calibri"/>
              </a:endParaRPr>
            </a:p>
            <a:p>
              <a:r>
                <a:rPr lang="hi-IN" sz="1200" i="1" dirty="0">
                  <a:solidFill>
                    <a:prstClr val="black"/>
                  </a:solidFill>
                  <a:latin typeface="Calibri"/>
                </a:rPr>
                <a:t>सूचना</a:t>
              </a:r>
              <a:r>
                <a:rPr lang="en-US" sz="1200" i="1" dirty="0">
                  <a:solidFill>
                    <a:prstClr val="black"/>
                  </a:solidFill>
                  <a:latin typeface="Calibri"/>
                </a:rPr>
                <a:t> :</a:t>
              </a:r>
              <a:r>
                <a:rPr lang="hi-IN" sz="1200" i="1" dirty="0">
                  <a:solidFill>
                    <a:prstClr val="black"/>
                  </a:solidFill>
                  <a:latin typeface="Calibri"/>
                </a:rPr>
                <a:t> कृपया बच्चे को किसी भी प्रकार की “संवेदनात्मक आहार योजना“ का हिस्सा बनाने से स्वयं को रोकें</a:t>
              </a:r>
              <a:r>
                <a:rPr lang="en-US" sz="1200" i="1" dirty="0">
                  <a:solidFill>
                    <a:prstClr val="black"/>
                  </a:solidFill>
                  <a:latin typeface="Calibri"/>
                </a:rPr>
                <a:t> </a:t>
              </a:r>
              <a:r>
                <a:rPr lang="hi-IN" sz="1200" i="1" dirty="0">
                  <a:solidFill>
                    <a:prstClr val="black"/>
                  </a:solidFill>
                  <a:latin typeface="Calibri"/>
                </a:rPr>
                <a:t>केवल व्यावहारिक हस्तक्षेप विधियों के माध्यम से ही व्यवहार</a:t>
              </a:r>
              <a:r>
                <a:rPr lang="en-US" sz="1200" i="1" dirty="0">
                  <a:solidFill>
                    <a:prstClr val="black"/>
                  </a:solidFill>
                  <a:latin typeface="Calibri"/>
                </a:rPr>
                <a:t> </a:t>
              </a:r>
              <a:r>
                <a:rPr lang="hi-IN" sz="1200" i="1" dirty="0">
                  <a:solidFill>
                    <a:prstClr val="black"/>
                  </a:solidFill>
                  <a:latin typeface="Calibri"/>
                </a:rPr>
                <a:t>में सुधार लाएँ</a:t>
              </a:r>
              <a:endParaRPr lang="en-GB" sz="1200" i="1" dirty="0">
                <a:solidFill>
                  <a:prstClr val="black"/>
                </a:solidFill>
                <a:latin typeface="Calibri"/>
              </a:endParaRPr>
            </a:p>
          </p:txBody>
        </p:sp>
      </p:grpSp>
      <p:sp>
        <p:nvSpPr>
          <p:cNvPr id="4" name="Rectangle 2">
            <a:extLst>
              <a:ext uri="{FF2B5EF4-FFF2-40B4-BE49-F238E27FC236}">
                <a16:creationId xmlns:a16="http://schemas.microsoft.com/office/drawing/2014/main" id="{0EC35EA4-195F-42A9-B667-A57FF689CE2B}"/>
              </a:ext>
            </a:extLst>
          </p:cNvPr>
          <p:cNvSpPr>
            <a:spLocks noChangeArrowheads="1"/>
          </p:cNvSpPr>
          <p:nvPr/>
        </p:nvSpPr>
        <p:spPr bwMode="auto">
          <a:xfrm>
            <a:off x="0" y="-35579"/>
            <a:ext cx="65" cy="52835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b="0" i="0" u="none" strike="noStrike" cap="none" normalizeH="0" baseline="0" dirty="0">
                <a:ln>
                  <a:noFill/>
                </a:ln>
                <a:solidFill>
                  <a:srgbClr val="202124"/>
                </a:solidFill>
                <a:effectLst/>
                <a:latin typeface="Arial" panose="020B0604020202020204" pitchFamily="34" charset="0"/>
                <a:cs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9" name="Picture 8" descr="ND Logo + Tag.jpg">
            <a:extLst>
              <a:ext uri="{FF2B5EF4-FFF2-40B4-BE49-F238E27FC236}">
                <a16:creationId xmlns:a16="http://schemas.microsoft.com/office/drawing/2014/main" id="{691D3FE2-8532-43F6-844F-0FC615A41D6A}"/>
              </a:ext>
            </a:extLst>
          </p:cNvPr>
          <p:cNvPicPr>
            <a:picLocks noChangeAspect="1"/>
          </p:cNvPicPr>
          <p:nvPr/>
        </p:nvPicPr>
        <p:blipFill>
          <a:blip r:embed="rId3" cstate="print"/>
          <a:stretch>
            <a:fillRect/>
          </a:stretch>
        </p:blipFill>
        <p:spPr>
          <a:xfrm>
            <a:off x="6965164" y="400308"/>
            <a:ext cx="1548466" cy="68225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43103" y="610632"/>
            <a:ext cx="4800600" cy="1314450"/>
          </a:xfrm>
        </p:spPr>
        <p:txBody>
          <a:bodyPr/>
          <a:lstStyle/>
          <a:p>
            <a:r>
              <a:rPr lang="hi-IN" b="1" dirty="0"/>
              <a:t>सिर पटकने वाली जटिल परेशानी </a:t>
            </a:r>
            <a:r>
              <a:rPr lang="hi-IN" sz="1125" i="1" dirty="0"/>
              <a:t>विशेषज्ञ सलाहकार</a:t>
            </a:r>
            <a:r>
              <a:rPr lang="en-US" sz="1125" i="1" dirty="0"/>
              <a:t> : </a:t>
            </a:r>
            <a:r>
              <a:rPr lang="hi-IN" sz="1125" i="1" dirty="0"/>
              <a:t> पारुल गुप्ता</a:t>
            </a:r>
            <a:endParaRPr lang="en-US" sz="1125" i="1" dirty="0"/>
          </a:p>
        </p:txBody>
      </p:sp>
      <p:grpSp>
        <p:nvGrpSpPr>
          <p:cNvPr id="9" name="Group 8"/>
          <p:cNvGrpSpPr/>
          <p:nvPr/>
        </p:nvGrpSpPr>
        <p:grpSpPr>
          <a:xfrm>
            <a:off x="882870" y="1724191"/>
            <a:ext cx="7090403" cy="4673698"/>
            <a:chOff x="315508" y="1155920"/>
            <a:chExt cx="8813926" cy="6231596"/>
          </a:xfrm>
        </p:grpSpPr>
        <p:pic>
          <p:nvPicPr>
            <p:cNvPr id="1026" name="Picture 2" descr="C:\Users\Ambik\AppData\Local\Microsoft\Windows\INetCache\IE\1GSYVRY9\child[1].png"/>
            <p:cNvPicPr>
              <a:picLocks noChangeAspect="1" noChangeArrowheads="1"/>
            </p:cNvPicPr>
            <p:nvPr/>
          </p:nvPicPr>
          <p:blipFill>
            <a:blip r:embed="rId2" cstate="print"/>
            <a:srcRect/>
            <a:stretch>
              <a:fillRect/>
            </a:stretch>
          </p:blipFill>
          <p:spPr bwMode="auto">
            <a:xfrm>
              <a:off x="3657600" y="1676400"/>
              <a:ext cx="1219200" cy="1723250"/>
            </a:xfrm>
            <a:prstGeom prst="rect">
              <a:avLst/>
            </a:prstGeom>
            <a:noFill/>
          </p:spPr>
        </p:pic>
        <p:sp>
          <p:nvSpPr>
            <p:cNvPr id="6" name="TextBox 5"/>
            <p:cNvSpPr txBox="1"/>
            <p:nvPr/>
          </p:nvSpPr>
          <p:spPr>
            <a:xfrm>
              <a:off x="315508" y="1155920"/>
              <a:ext cx="8813926" cy="410369"/>
            </a:xfrm>
            <a:prstGeom prst="rect">
              <a:avLst/>
            </a:prstGeom>
            <a:noFill/>
          </p:spPr>
          <p:txBody>
            <a:bodyPr wrap="none" rtlCol="0">
              <a:spAutoFit/>
            </a:bodyPr>
            <a:lstStyle/>
            <a:p>
              <a:r>
                <a:rPr lang="hi-IN" sz="1400" b="1" i="1" dirty="0">
                  <a:solidFill>
                    <a:prstClr val="black"/>
                  </a:solidFill>
                  <a:latin typeface="Calibri"/>
                </a:rPr>
                <a:t>वो संभावित स्थितियाँ जो वरुण के सिर में चोट मारने वाली प्रतिक्रिया का कारण बन सकती हैं</a:t>
              </a:r>
              <a:endParaRPr lang="en-US" sz="1400" b="1" i="1" dirty="0">
                <a:solidFill>
                  <a:prstClr val="black"/>
                </a:solidFill>
                <a:latin typeface="Calibri"/>
              </a:endParaRPr>
            </a:p>
          </p:txBody>
        </p:sp>
        <p:sp>
          <p:nvSpPr>
            <p:cNvPr id="13" name="TextBox 12"/>
            <p:cNvSpPr txBox="1"/>
            <p:nvPr/>
          </p:nvSpPr>
          <p:spPr>
            <a:xfrm>
              <a:off x="762001" y="3237784"/>
              <a:ext cx="7619999" cy="3282950"/>
            </a:xfrm>
            <a:prstGeom prst="rect">
              <a:avLst/>
            </a:prstGeom>
            <a:noFill/>
          </p:spPr>
          <p:txBody>
            <a:bodyPr wrap="square" rtlCol="0">
              <a:spAutoFit/>
            </a:bodyPr>
            <a:lstStyle/>
            <a:p>
              <a:pPr algn="ctr"/>
              <a:r>
                <a:rPr lang="hi-IN" sz="1400" dirty="0">
                  <a:solidFill>
                    <a:prstClr val="black"/>
                  </a:solidFill>
                  <a:latin typeface="Calibri"/>
                </a:rPr>
                <a:t>यह देखा गया है कि वरुण अपने व्यवहार के प्रति </a:t>
              </a:r>
              <a:r>
                <a:rPr lang="hi-IN" sz="1400" b="1" u="sng" dirty="0">
                  <a:solidFill>
                    <a:prstClr val="black"/>
                  </a:solidFill>
                  <a:latin typeface="Calibri"/>
                </a:rPr>
                <a:t>पूरी तरह से जागरूक </a:t>
              </a:r>
              <a:r>
                <a:rPr lang="hi-IN" sz="1400" dirty="0">
                  <a:solidFill>
                    <a:prstClr val="black"/>
                  </a:solidFill>
                  <a:latin typeface="Calibri"/>
                </a:rPr>
                <a:t>है और अपने को चोट पहुंचाते समय वह अपने माता-पिता को भी बहुत ध्यान से देखता है।</a:t>
              </a:r>
              <a:endParaRPr lang="en-US" sz="1400" dirty="0">
                <a:solidFill>
                  <a:prstClr val="black"/>
                </a:solidFill>
                <a:latin typeface="Calibri"/>
              </a:endParaRPr>
            </a:p>
            <a:p>
              <a:pPr algn="ctr"/>
              <a:endParaRPr lang="en-US" sz="1400" dirty="0">
                <a:solidFill>
                  <a:prstClr val="black"/>
                </a:solidFill>
                <a:latin typeface="Calibri"/>
              </a:endParaRPr>
            </a:p>
            <a:p>
              <a:pPr algn="ctr"/>
              <a:r>
                <a:rPr lang="hi-IN" sz="1400" dirty="0">
                  <a:solidFill>
                    <a:prstClr val="black"/>
                  </a:solidFill>
                  <a:latin typeface="Calibri"/>
                </a:rPr>
                <a:t>अपने सिर को पटकते समय वह लोगों की प्रतिक्रिया को </a:t>
              </a:r>
              <a:r>
                <a:rPr lang="hi-IN" sz="1400" b="1" u="sng" dirty="0">
                  <a:solidFill>
                    <a:prstClr val="black"/>
                  </a:solidFill>
                  <a:latin typeface="Calibri"/>
                </a:rPr>
                <a:t>ध्यान से देख रहा </a:t>
              </a:r>
              <a:r>
                <a:rPr lang="hi-IN" sz="1400" dirty="0">
                  <a:solidFill>
                    <a:prstClr val="black"/>
                  </a:solidFill>
                  <a:latin typeface="Calibri"/>
                </a:rPr>
                <a:t>है</a:t>
              </a:r>
              <a:endParaRPr lang="en-US" sz="1400" dirty="0">
                <a:solidFill>
                  <a:prstClr val="black"/>
                </a:solidFill>
                <a:latin typeface="Calibri"/>
              </a:endParaRPr>
            </a:p>
            <a:p>
              <a:pPr algn="ctr"/>
              <a:endParaRPr lang="en-US" sz="1400" dirty="0">
                <a:solidFill>
                  <a:prstClr val="black"/>
                </a:solidFill>
                <a:latin typeface="Calibri"/>
              </a:endParaRPr>
            </a:p>
            <a:p>
              <a:pPr algn="ctr"/>
              <a:r>
                <a:rPr lang="hi-IN" sz="1400" dirty="0">
                  <a:solidFill>
                    <a:prstClr val="black"/>
                  </a:solidFill>
                  <a:latin typeface="Calibri"/>
                </a:rPr>
                <a:t>वह अपने व्यवहार को बहुत अच्छी तरह से जानता है इसलिए वह सिर को पटकने के लिए नरम सतह का चयन करता है। </a:t>
              </a:r>
              <a:endParaRPr lang="en-US" sz="1400" dirty="0">
                <a:solidFill>
                  <a:prstClr val="black"/>
                </a:solidFill>
                <a:latin typeface="Calibri"/>
              </a:endParaRPr>
            </a:p>
            <a:p>
              <a:pPr algn="ctr"/>
              <a:endParaRPr lang="en-US" sz="1400" dirty="0">
                <a:solidFill>
                  <a:prstClr val="black"/>
                </a:solidFill>
                <a:latin typeface="Calibri"/>
              </a:endParaRPr>
            </a:p>
            <a:p>
              <a:pPr algn="ctr"/>
              <a:r>
                <a:rPr lang="hi-IN" sz="1400" dirty="0">
                  <a:solidFill>
                    <a:prstClr val="black"/>
                  </a:solidFill>
                  <a:latin typeface="Calibri"/>
                </a:rPr>
                <a:t>सिर पटकने का काम अपनी कुछ बातों को मनवाने का एक जरिया है जैसे- बाहर जाना, आइसक्रीम खाना, गले लगना आदि</a:t>
              </a:r>
              <a:endParaRPr lang="en-US" sz="1400" dirty="0">
                <a:solidFill>
                  <a:prstClr val="black"/>
                </a:solidFill>
                <a:latin typeface="Calibri"/>
              </a:endParaRPr>
            </a:p>
          </p:txBody>
        </p:sp>
        <p:sp>
          <p:nvSpPr>
            <p:cNvPr id="14" name="TextBox 13"/>
            <p:cNvSpPr txBox="1"/>
            <p:nvPr/>
          </p:nvSpPr>
          <p:spPr>
            <a:xfrm>
              <a:off x="1633461" y="6689889"/>
              <a:ext cx="6171662" cy="697627"/>
            </a:xfrm>
            <a:prstGeom prst="rect">
              <a:avLst/>
            </a:prstGeom>
            <a:noFill/>
          </p:spPr>
          <p:txBody>
            <a:bodyPr wrap="none" rtlCol="0">
              <a:spAutoFit/>
            </a:bodyPr>
            <a:lstStyle/>
            <a:p>
              <a:pPr algn="ctr"/>
              <a:r>
                <a:rPr lang="hi-IN" sz="1400" b="1" cap="small" dirty="0">
                  <a:solidFill>
                    <a:prstClr val="black"/>
                  </a:solidFill>
                  <a:latin typeface="Calibri"/>
                </a:rPr>
                <a:t>बातचीत करने की परेशानी</a:t>
              </a:r>
              <a:endParaRPr lang="en-GB" sz="1400" b="1" cap="small" dirty="0">
                <a:solidFill>
                  <a:prstClr val="black"/>
                </a:solidFill>
                <a:latin typeface="Calibri"/>
              </a:endParaRPr>
            </a:p>
            <a:p>
              <a:pPr algn="ctr"/>
              <a:r>
                <a:rPr lang="hi-IN" sz="1400" b="1" cap="small" dirty="0">
                  <a:solidFill>
                    <a:prstClr val="black"/>
                  </a:solidFill>
                  <a:latin typeface="Calibri"/>
                </a:rPr>
                <a:t>स्वयं को हानि पहुंचाना, अपनी इच्छा को बताने का एक तरीका है</a:t>
              </a:r>
              <a:endParaRPr lang="en-US" sz="1400" b="1" cap="small" dirty="0">
                <a:solidFill>
                  <a:prstClr val="black"/>
                </a:solidFill>
                <a:latin typeface="Calibri"/>
              </a:endParaRPr>
            </a:p>
          </p:txBody>
        </p:sp>
        <p:sp>
          <p:nvSpPr>
            <p:cNvPr id="15" name="Oval 14"/>
            <p:cNvSpPr/>
            <p:nvPr/>
          </p:nvSpPr>
          <p:spPr>
            <a:xfrm rot="19854895">
              <a:off x="760480" y="1857373"/>
              <a:ext cx="1643212" cy="10470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125" b="1" dirty="0">
                  <a:solidFill>
                    <a:prstClr val="white"/>
                  </a:solidFill>
                  <a:latin typeface="Calibri"/>
                </a:rPr>
                <a:t>स्थिति </a:t>
              </a:r>
              <a:r>
                <a:rPr lang="en-US" sz="1125" b="1" dirty="0">
                  <a:solidFill>
                    <a:prstClr val="white"/>
                  </a:solidFill>
                  <a:latin typeface="Calibri"/>
                </a:rPr>
                <a:t>2</a:t>
              </a:r>
            </a:p>
          </p:txBody>
        </p:sp>
      </p:grpSp>
      <p:pic>
        <p:nvPicPr>
          <p:cNvPr id="10" name="Picture 9" descr="ND Logo + Tag.jpg">
            <a:extLst>
              <a:ext uri="{FF2B5EF4-FFF2-40B4-BE49-F238E27FC236}">
                <a16:creationId xmlns:a16="http://schemas.microsoft.com/office/drawing/2014/main" id="{E56E5C31-8754-4CC3-9438-38EEDF564031}"/>
              </a:ext>
            </a:extLst>
          </p:cNvPr>
          <p:cNvPicPr>
            <a:picLocks noChangeAspect="1"/>
          </p:cNvPicPr>
          <p:nvPr/>
        </p:nvPicPr>
        <p:blipFill>
          <a:blip r:embed="rId3" cstate="print"/>
          <a:stretch>
            <a:fillRect/>
          </a:stretch>
        </p:blipFill>
        <p:spPr>
          <a:xfrm>
            <a:off x="6965164" y="400308"/>
            <a:ext cx="1548466" cy="68225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83626" y="571416"/>
            <a:ext cx="4800600" cy="1314450"/>
          </a:xfrm>
        </p:spPr>
        <p:txBody>
          <a:bodyPr/>
          <a:lstStyle/>
          <a:p>
            <a:r>
              <a:rPr lang="hi-IN" b="1" dirty="0"/>
              <a:t>सिर पटकने वाली जटिल परेशानी </a:t>
            </a:r>
            <a:r>
              <a:rPr lang="hi-IN" sz="1125" i="1" dirty="0"/>
              <a:t>विशेषज्ञ सलाहकार</a:t>
            </a:r>
            <a:r>
              <a:rPr lang="en-US" sz="1125" i="1" dirty="0"/>
              <a:t> : </a:t>
            </a:r>
            <a:r>
              <a:rPr lang="hi-IN" sz="1125" i="1" dirty="0"/>
              <a:t> पारुल गुप्ता</a:t>
            </a:r>
            <a:endParaRPr lang="en-US" sz="1125" i="1" dirty="0"/>
          </a:p>
        </p:txBody>
      </p:sp>
      <p:grpSp>
        <p:nvGrpSpPr>
          <p:cNvPr id="8" name="Group 7"/>
          <p:cNvGrpSpPr/>
          <p:nvPr/>
        </p:nvGrpSpPr>
        <p:grpSpPr>
          <a:xfrm>
            <a:off x="1428751" y="1631951"/>
            <a:ext cx="6172200" cy="4598968"/>
            <a:chOff x="381001" y="1066800"/>
            <a:chExt cx="8229600" cy="6131958"/>
          </a:xfrm>
        </p:grpSpPr>
        <p:sp>
          <p:nvSpPr>
            <p:cNvPr id="6" name="TextBox 5"/>
            <p:cNvSpPr txBox="1"/>
            <p:nvPr/>
          </p:nvSpPr>
          <p:spPr>
            <a:xfrm>
              <a:off x="381001" y="1066800"/>
              <a:ext cx="8229600" cy="697627"/>
            </a:xfrm>
            <a:prstGeom prst="rect">
              <a:avLst/>
            </a:prstGeom>
            <a:noFill/>
          </p:spPr>
          <p:txBody>
            <a:bodyPr wrap="square" rtlCol="0">
              <a:spAutoFit/>
            </a:bodyPr>
            <a:lstStyle/>
            <a:p>
              <a:r>
                <a:rPr lang="hi-IN" sz="1400" b="1" i="1" dirty="0">
                  <a:solidFill>
                    <a:prstClr val="black"/>
                  </a:solidFill>
                  <a:latin typeface="Calibri"/>
                </a:rPr>
                <a:t>अब आपने पहचान लिया है कि वरुण के इस व्यवहार का मूल कारण अपनी बात न कह पाने की परेशानी है, अब आप क्या करेंगे</a:t>
              </a:r>
              <a:r>
                <a:rPr lang="en-US" sz="1400" b="1" i="1" dirty="0">
                  <a:solidFill>
                    <a:prstClr val="black"/>
                  </a:solidFill>
                  <a:latin typeface="Calibri"/>
                </a:rPr>
                <a:t>?</a:t>
              </a:r>
            </a:p>
          </p:txBody>
        </p:sp>
        <p:sp>
          <p:nvSpPr>
            <p:cNvPr id="13" name="TextBox 12"/>
            <p:cNvSpPr txBox="1"/>
            <p:nvPr/>
          </p:nvSpPr>
          <p:spPr>
            <a:xfrm>
              <a:off x="457200" y="1905000"/>
              <a:ext cx="7620000" cy="5293758"/>
            </a:xfrm>
            <a:prstGeom prst="rect">
              <a:avLst/>
            </a:prstGeom>
            <a:noFill/>
          </p:spPr>
          <p:txBody>
            <a:bodyPr wrap="square" rtlCol="0">
              <a:spAutoFit/>
            </a:bodyPr>
            <a:lstStyle/>
            <a:p>
              <a:r>
                <a:rPr lang="hi-IN" sz="1400" b="1" dirty="0">
                  <a:solidFill>
                    <a:prstClr val="black"/>
                  </a:solidFill>
                  <a:latin typeface="Calibri"/>
                </a:rPr>
                <a:t>कुछ समय के लिए</a:t>
              </a:r>
              <a:endParaRPr lang="en-GB" sz="1400" b="1" i="1" dirty="0">
                <a:solidFill>
                  <a:srgbClr val="FF0000"/>
                </a:solidFill>
                <a:latin typeface="Calibri"/>
              </a:endParaRPr>
            </a:p>
            <a:p>
              <a:pPr lvl="1">
                <a:buFont typeface="Wingdings" pitchFamily="2" charset="2"/>
                <a:buChar char="q"/>
              </a:pPr>
              <a:r>
                <a:rPr lang="hi-IN" sz="1400" dirty="0">
                  <a:solidFill>
                    <a:prstClr val="black"/>
                  </a:solidFill>
                  <a:latin typeface="Calibri"/>
                </a:rPr>
                <a:t>तुरंत सलाह के लिए किसी </a:t>
              </a:r>
              <a:r>
                <a:rPr lang="hi-IN" sz="1400" b="1" dirty="0">
                  <a:solidFill>
                    <a:prstClr val="black"/>
                  </a:solidFill>
                  <a:latin typeface="Calibri"/>
                </a:rPr>
                <a:t>स्पीच/बातचीत वाले विशेषज्ञ </a:t>
              </a:r>
              <a:r>
                <a:rPr lang="hi-IN" sz="1400" dirty="0">
                  <a:solidFill>
                    <a:prstClr val="black"/>
                  </a:solidFill>
                  <a:latin typeface="Calibri"/>
                </a:rPr>
                <a:t>के पास जाएँ</a:t>
              </a:r>
              <a:endParaRPr lang="en-GB" sz="1400" b="1" dirty="0">
                <a:solidFill>
                  <a:prstClr val="black"/>
                </a:solidFill>
                <a:latin typeface="Calibri"/>
              </a:endParaRPr>
            </a:p>
            <a:p>
              <a:pPr lvl="1">
                <a:buFont typeface="Wingdings" pitchFamily="2" charset="2"/>
                <a:buChar char="q"/>
              </a:pPr>
              <a:r>
                <a:rPr lang="hi-IN" sz="1400" dirty="0">
                  <a:solidFill>
                    <a:prstClr val="black"/>
                  </a:solidFill>
                  <a:latin typeface="Calibri"/>
                </a:rPr>
                <a:t>बच्चे को समझाएँ कि वह शब्दों के जरिये बोल कर या जो बोल नहीं सकता वे चित्रों की ओर इशारा करके भी अपनी नापसंदगी को ज़ाहिर कर सकता है।</a:t>
              </a:r>
            </a:p>
            <a:p>
              <a:pPr lvl="1"/>
              <a:endParaRPr lang="en-GB" sz="1400" dirty="0">
                <a:solidFill>
                  <a:prstClr val="black"/>
                </a:solidFill>
                <a:latin typeface="Calibri"/>
              </a:endParaRPr>
            </a:p>
            <a:p>
              <a:r>
                <a:rPr lang="hi-IN" sz="1400" b="1" dirty="0">
                  <a:solidFill>
                    <a:prstClr val="black"/>
                  </a:solidFill>
                  <a:latin typeface="Calibri"/>
                </a:rPr>
                <a:t>लंबे समय के लिए</a:t>
              </a:r>
              <a:endParaRPr lang="en-GB" sz="1400" b="1" dirty="0">
                <a:solidFill>
                  <a:prstClr val="black"/>
                </a:solidFill>
                <a:latin typeface="Calibri"/>
              </a:endParaRPr>
            </a:p>
            <a:p>
              <a:pPr lvl="1">
                <a:buFont typeface="Wingdings" pitchFamily="2" charset="2"/>
                <a:buChar char="q"/>
              </a:pPr>
              <a:r>
                <a:rPr lang="hi-IN" sz="1400" dirty="0">
                  <a:solidFill>
                    <a:prstClr val="black"/>
                  </a:solidFill>
                  <a:latin typeface="Calibri"/>
                </a:rPr>
                <a:t>किसी अच्छे व्यवहार विशेषज्ञ</a:t>
              </a:r>
              <a:r>
                <a:rPr lang="en-US" sz="1400" dirty="0">
                  <a:solidFill>
                    <a:prstClr val="black"/>
                  </a:solidFill>
                  <a:latin typeface="Calibri"/>
                </a:rPr>
                <a:t>/</a:t>
              </a:r>
              <a:r>
                <a:rPr lang="hi-IN" sz="1400" dirty="0">
                  <a:solidFill>
                    <a:prstClr val="black"/>
                  </a:solidFill>
                  <a:latin typeface="Calibri"/>
                </a:rPr>
                <a:t>बेहेवियर थेरेपिस्ट के प्रशिक्षण के द्वारा बच्चे को अपनी भावनाएँ व्यक्त करना या उन्हें बोल कर बताना सिखाया जा सकता है। इस प्रकार बच्चे का अपनी ओर ध्यान खींचने वाले व्यवहार को कम करने की कोशिश की जा सकती है।</a:t>
              </a:r>
              <a:endParaRPr lang="en-GB" sz="1400" dirty="0">
                <a:solidFill>
                  <a:prstClr val="black"/>
                </a:solidFill>
                <a:latin typeface="Calibri"/>
              </a:endParaRPr>
            </a:p>
            <a:p>
              <a:pPr lvl="1">
                <a:buFont typeface="Wingdings" pitchFamily="2" charset="2"/>
                <a:buChar char="q"/>
              </a:pPr>
              <a:r>
                <a:rPr lang="hi-IN" sz="1400" dirty="0">
                  <a:solidFill>
                    <a:prstClr val="black"/>
                  </a:solidFill>
                  <a:latin typeface="Calibri"/>
                </a:rPr>
                <a:t>एक बार जब बातचीत की प्रक्रिया शुरू हो जाती है तब व्यवहार विशेषज्ञ के माध्यम से भावनाओं को नियंत्रित करने और काम पूरा करने के कौशल पर काम किया जा सकता है।</a:t>
              </a:r>
              <a:endParaRPr lang="en-US" sz="1400" dirty="0">
                <a:solidFill>
                  <a:prstClr val="black"/>
                </a:solidFill>
                <a:latin typeface="Calibri"/>
              </a:endParaRPr>
            </a:p>
            <a:p>
              <a:endParaRPr lang="en-US" sz="1400" i="1" dirty="0">
                <a:solidFill>
                  <a:prstClr val="black"/>
                </a:solidFill>
                <a:latin typeface="Calibri"/>
              </a:endParaRPr>
            </a:p>
            <a:p>
              <a:r>
                <a:rPr lang="en-GB" sz="1400" dirty="0">
                  <a:solidFill>
                    <a:prstClr val="black"/>
                  </a:solidFill>
                  <a:latin typeface="Calibri"/>
                </a:rPr>
                <a:t> </a:t>
              </a:r>
              <a:endParaRPr lang="en-US" sz="1400" dirty="0">
                <a:solidFill>
                  <a:prstClr val="black"/>
                </a:solidFill>
                <a:latin typeface="Calibri"/>
              </a:endParaRPr>
            </a:p>
            <a:p>
              <a:endParaRPr lang="en-US" sz="1400" b="1" dirty="0">
                <a:solidFill>
                  <a:prstClr val="black"/>
                </a:solidFill>
                <a:latin typeface="Calibri"/>
              </a:endParaRPr>
            </a:p>
          </p:txBody>
        </p:sp>
      </p:grpSp>
      <p:pic>
        <p:nvPicPr>
          <p:cNvPr id="9" name="Picture 8" descr="ND Logo + Tag.jpg">
            <a:extLst>
              <a:ext uri="{FF2B5EF4-FFF2-40B4-BE49-F238E27FC236}">
                <a16:creationId xmlns:a16="http://schemas.microsoft.com/office/drawing/2014/main" id="{5F9999B6-D8AB-4E15-BCD8-879B69B91267}"/>
              </a:ext>
            </a:extLst>
          </p:cNvPr>
          <p:cNvPicPr>
            <a:picLocks noChangeAspect="1"/>
          </p:cNvPicPr>
          <p:nvPr/>
        </p:nvPicPr>
        <p:blipFill>
          <a:blip r:embed="rId3" cstate="print"/>
          <a:stretch>
            <a:fillRect/>
          </a:stretch>
        </p:blipFill>
        <p:spPr>
          <a:xfrm>
            <a:off x="6965164" y="400308"/>
            <a:ext cx="1548466" cy="68225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9882" y="686782"/>
            <a:ext cx="4800600" cy="1314450"/>
          </a:xfrm>
        </p:spPr>
        <p:txBody>
          <a:bodyPr/>
          <a:lstStyle/>
          <a:p>
            <a:r>
              <a:rPr lang="hi-IN" b="1" dirty="0"/>
              <a:t>सिर पटकने वाली जटिल परेशानी </a:t>
            </a:r>
            <a:r>
              <a:rPr lang="hi-IN" sz="1125" i="1" dirty="0"/>
              <a:t>विशेषज्ञ सलाहकार</a:t>
            </a:r>
            <a:r>
              <a:rPr lang="en-US" sz="1125" i="1" dirty="0"/>
              <a:t> : </a:t>
            </a:r>
            <a:r>
              <a:rPr lang="hi-IN" sz="1125" i="1" dirty="0"/>
              <a:t> पारुल गुप्ता</a:t>
            </a:r>
            <a:endParaRPr lang="en-US" sz="1125" i="1" dirty="0"/>
          </a:p>
        </p:txBody>
      </p:sp>
      <p:grpSp>
        <p:nvGrpSpPr>
          <p:cNvPr id="9" name="Group 8"/>
          <p:cNvGrpSpPr/>
          <p:nvPr/>
        </p:nvGrpSpPr>
        <p:grpSpPr>
          <a:xfrm>
            <a:off x="826622" y="1670700"/>
            <a:ext cx="7952818" cy="4707636"/>
            <a:chOff x="250825" y="1154668"/>
            <a:chExt cx="10603758" cy="6276850"/>
          </a:xfrm>
        </p:grpSpPr>
        <p:pic>
          <p:nvPicPr>
            <p:cNvPr id="1026" name="Picture 2" descr="C:\Users\Ambik\AppData\Local\Microsoft\Windows\INetCache\IE\1GSYVRY9\child[1].png"/>
            <p:cNvPicPr>
              <a:picLocks noChangeAspect="1" noChangeArrowheads="1"/>
            </p:cNvPicPr>
            <p:nvPr/>
          </p:nvPicPr>
          <p:blipFill>
            <a:blip r:embed="rId2" cstate="print"/>
            <a:srcRect/>
            <a:stretch>
              <a:fillRect/>
            </a:stretch>
          </p:blipFill>
          <p:spPr bwMode="auto">
            <a:xfrm>
              <a:off x="3657600" y="1676400"/>
              <a:ext cx="1219200" cy="1723250"/>
            </a:xfrm>
            <a:prstGeom prst="rect">
              <a:avLst/>
            </a:prstGeom>
            <a:noFill/>
          </p:spPr>
        </p:pic>
        <p:sp>
          <p:nvSpPr>
            <p:cNvPr id="6" name="TextBox 5"/>
            <p:cNvSpPr txBox="1"/>
            <p:nvPr/>
          </p:nvSpPr>
          <p:spPr>
            <a:xfrm>
              <a:off x="1582085" y="1154668"/>
              <a:ext cx="8436498" cy="410369"/>
            </a:xfrm>
            <a:prstGeom prst="rect">
              <a:avLst/>
            </a:prstGeom>
            <a:noFill/>
          </p:spPr>
          <p:txBody>
            <a:bodyPr wrap="none" rtlCol="0">
              <a:spAutoFit/>
            </a:bodyPr>
            <a:lstStyle/>
            <a:p>
              <a:r>
                <a:rPr lang="hi-IN" sz="1400" b="1" i="1" dirty="0">
                  <a:solidFill>
                    <a:prstClr val="black"/>
                  </a:solidFill>
                  <a:latin typeface="Calibri"/>
                </a:rPr>
                <a:t>वह संभावित स्थितियाँ जो वरुण की सिर पटकने वाली प्रतिक्रिया का कारण बनती हैं</a:t>
              </a:r>
              <a:endParaRPr lang="en-US" sz="1400" b="1" i="1" dirty="0">
                <a:solidFill>
                  <a:prstClr val="black"/>
                </a:solidFill>
                <a:latin typeface="Calibri"/>
              </a:endParaRPr>
            </a:p>
          </p:txBody>
        </p:sp>
        <p:sp>
          <p:nvSpPr>
            <p:cNvPr id="13" name="TextBox 12"/>
            <p:cNvSpPr txBox="1"/>
            <p:nvPr/>
          </p:nvSpPr>
          <p:spPr>
            <a:xfrm>
              <a:off x="1295400" y="3248562"/>
              <a:ext cx="7620000" cy="4144725"/>
            </a:xfrm>
            <a:prstGeom prst="rect">
              <a:avLst/>
            </a:prstGeom>
            <a:noFill/>
          </p:spPr>
          <p:txBody>
            <a:bodyPr wrap="square" rtlCol="0">
              <a:spAutoFit/>
            </a:bodyPr>
            <a:lstStyle/>
            <a:p>
              <a:pPr algn="ctr"/>
              <a:r>
                <a:rPr lang="hi-IN" sz="1400" dirty="0">
                  <a:solidFill>
                    <a:prstClr val="black"/>
                  </a:solidFill>
                  <a:latin typeface="Calibri"/>
                </a:rPr>
                <a:t>वरुण को अपनी भावनाओं पर नियंत्रण रखने में परेशानी होती है और वह बहुत जल्दी गुस्सा हो जाता है और फिर शांत भी हो जाता है।</a:t>
              </a:r>
              <a:endParaRPr lang="en-US" sz="1400" dirty="0">
                <a:solidFill>
                  <a:prstClr val="black"/>
                </a:solidFill>
                <a:latin typeface="Calibri"/>
              </a:endParaRPr>
            </a:p>
            <a:p>
              <a:pPr algn="ctr"/>
              <a:endParaRPr lang="en-US" sz="1400" dirty="0">
                <a:solidFill>
                  <a:prstClr val="black"/>
                </a:solidFill>
                <a:latin typeface="Calibri"/>
              </a:endParaRPr>
            </a:p>
            <a:p>
              <a:pPr algn="ctr"/>
              <a:r>
                <a:rPr lang="hi-IN" sz="1400" dirty="0">
                  <a:solidFill>
                    <a:prstClr val="black"/>
                  </a:solidFill>
                  <a:latin typeface="Calibri"/>
                </a:rPr>
                <a:t>जबकि वह अपने व्यवहार के जरिये सबका ध्यान अपनी ओर खींच सकता है लेकिन उस समय वह अपनी भावनाओं के परिणाम को नियमित नहीं कर पाता है।</a:t>
              </a:r>
              <a:endParaRPr lang="en-US" sz="1400" dirty="0">
                <a:solidFill>
                  <a:prstClr val="black"/>
                </a:solidFill>
                <a:latin typeface="Calibri"/>
              </a:endParaRPr>
            </a:p>
            <a:p>
              <a:pPr algn="ctr"/>
              <a:endParaRPr lang="en-US" sz="1400" dirty="0">
                <a:solidFill>
                  <a:prstClr val="black"/>
                </a:solidFill>
                <a:latin typeface="Calibri"/>
              </a:endParaRPr>
            </a:p>
            <a:p>
              <a:pPr algn="ctr"/>
              <a:r>
                <a:rPr lang="hi-IN" sz="1400" dirty="0">
                  <a:solidFill>
                    <a:prstClr val="black"/>
                  </a:solidFill>
                  <a:latin typeface="Calibri"/>
                </a:rPr>
                <a:t>जब उसे किसी तरह की मदद देने की कोशिश की जाती है तब वह मना कर देता है और अपने आप को नुकसान पहुंचाने</a:t>
              </a:r>
              <a:r>
                <a:rPr lang="en-US" sz="1400" dirty="0">
                  <a:solidFill>
                    <a:prstClr val="black"/>
                  </a:solidFill>
                  <a:latin typeface="Calibri"/>
                </a:rPr>
                <a:t> </a:t>
              </a:r>
              <a:r>
                <a:rPr lang="hi-IN" sz="1400" dirty="0">
                  <a:solidFill>
                    <a:prstClr val="black"/>
                  </a:solidFill>
                  <a:latin typeface="Calibri"/>
                </a:rPr>
                <a:t>की कोशिश करता है।</a:t>
              </a:r>
              <a:endParaRPr lang="en-US" sz="1400" dirty="0">
                <a:solidFill>
                  <a:prstClr val="black"/>
                </a:solidFill>
                <a:latin typeface="Calibri"/>
              </a:endParaRPr>
            </a:p>
            <a:p>
              <a:pPr algn="ctr"/>
              <a:endParaRPr lang="en-US" sz="1400" dirty="0">
                <a:solidFill>
                  <a:prstClr val="black"/>
                </a:solidFill>
                <a:latin typeface="Calibri"/>
              </a:endParaRPr>
            </a:p>
            <a:p>
              <a:pPr algn="ctr"/>
              <a:endParaRPr lang="en-US" sz="1400" dirty="0">
                <a:solidFill>
                  <a:prstClr val="black"/>
                </a:solidFill>
                <a:latin typeface="Calibri"/>
              </a:endParaRPr>
            </a:p>
            <a:p>
              <a:pPr algn="ctr"/>
              <a:r>
                <a:rPr lang="hi-IN" sz="1400" dirty="0">
                  <a:solidFill>
                    <a:prstClr val="black"/>
                  </a:solidFill>
                  <a:latin typeface="Calibri"/>
                </a:rPr>
                <a:t>वह बहुत निराश दिखाई दे रहा है।</a:t>
              </a:r>
              <a:endParaRPr lang="en-US" sz="1400" dirty="0">
                <a:solidFill>
                  <a:prstClr val="black"/>
                </a:solidFill>
                <a:latin typeface="Calibri"/>
              </a:endParaRPr>
            </a:p>
            <a:p>
              <a:pPr algn="ctr"/>
              <a:endParaRPr lang="en-US" sz="1400" dirty="0">
                <a:solidFill>
                  <a:prstClr val="black"/>
                </a:solidFill>
                <a:latin typeface="Calibri"/>
              </a:endParaRPr>
            </a:p>
            <a:p>
              <a:endParaRPr lang="en-US" sz="1400" dirty="0">
                <a:solidFill>
                  <a:prstClr val="black"/>
                </a:solidFill>
                <a:latin typeface="Calibri"/>
              </a:endParaRPr>
            </a:p>
          </p:txBody>
        </p:sp>
        <p:sp>
          <p:nvSpPr>
            <p:cNvPr id="14" name="TextBox 13"/>
            <p:cNvSpPr txBox="1"/>
            <p:nvPr/>
          </p:nvSpPr>
          <p:spPr>
            <a:xfrm>
              <a:off x="250825" y="7021149"/>
              <a:ext cx="10603758" cy="410369"/>
            </a:xfrm>
            <a:prstGeom prst="rect">
              <a:avLst/>
            </a:prstGeom>
            <a:noFill/>
          </p:spPr>
          <p:txBody>
            <a:bodyPr wrap="none" rtlCol="0">
              <a:spAutoFit/>
            </a:bodyPr>
            <a:lstStyle/>
            <a:p>
              <a:r>
                <a:rPr lang="hi-IN" sz="1400" b="1" cap="small" dirty="0">
                  <a:solidFill>
                    <a:prstClr val="black"/>
                  </a:solidFill>
                  <a:latin typeface="Calibri"/>
                </a:rPr>
                <a:t>भावनात्मक नियमन में आपत्ति: स्वयं को चोट पहुंचाने वाले व्यवहार से भांवनाओं को व्यक्त किया जाता है</a:t>
              </a:r>
              <a:endParaRPr lang="en-US" sz="1400" b="1" cap="small" dirty="0">
                <a:solidFill>
                  <a:prstClr val="black"/>
                </a:solidFill>
                <a:latin typeface="Calibri"/>
              </a:endParaRPr>
            </a:p>
          </p:txBody>
        </p:sp>
        <p:sp>
          <p:nvSpPr>
            <p:cNvPr id="15" name="Oval 14"/>
            <p:cNvSpPr/>
            <p:nvPr/>
          </p:nvSpPr>
          <p:spPr>
            <a:xfrm rot="19854895">
              <a:off x="760480" y="1857373"/>
              <a:ext cx="1643212" cy="10470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125" b="1" dirty="0">
                  <a:solidFill>
                    <a:prstClr val="white"/>
                  </a:solidFill>
                  <a:latin typeface="Calibri"/>
                </a:rPr>
                <a:t>स्थिति  </a:t>
              </a:r>
              <a:r>
                <a:rPr lang="en-US" sz="1125" b="1" dirty="0">
                  <a:solidFill>
                    <a:prstClr val="white"/>
                  </a:solidFill>
                  <a:latin typeface="Calibri"/>
                </a:rPr>
                <a:t>3</a:t>
              </a:r>
            </a:p>
          </p:txBody>
        </p:sp>
      </p:grpSp>
      <p:pic>
        <p:nvPicPr>
          <p:cNvPr id="10" name="Picture 9" descr="ND Logo + Tag.jpg">
            <a:extLst>
              <a:ext uri="{FF2B5EF4-FFF2-40B4-BE49-F238E27FC236}">
                <a16:creationId xmlns:a16="http://schemas.microsoft.com/office/drawing/2014/main" id="{39B96297-668E-4690-925E-E591E13CCF8D}"/>
              </a:ext>
            </a:extLst>
          </p:cNvPr>
          <p:cNvPicPr>
            <a:picLocks noChangeAspect="1"/>
          </p:cNvPicPr>
          <p:nvPr/>
        </p:nvPicPr>
        <p:blipFill>
          <a:blip r:embed="rId3" cstate="print"/>
          <a:stretch>
            <a:fillRect/>
          </a:stretch>
        </p:blipFill>
        <p:spPr>
          <a:xfrm>
            <a:off x="6965164" y="400308"/>
            <a:ext cx="1548466" cy="68225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85900" y="568240"/>
            <a:ext cx="4800600" cy="1314450"/>
          </a:xfrm>
        </p:spPr>
        <p:txBody>
          <a:bodyPr/>
          <a:lstStyle/>
          <a:p>
            <a:r>
              <a:rPr lang="hi-IN" b="1" dirty="0"/>
              <a:t>सिर पटकने वाली जटिल परेशानी </a:t>
            </a:r>
            <a:r>
              <a:rPr lang="hi-IN" sz="1125" i="1" dirty="0"/>
              <a:t>विशेषज्ञ सलाहकार</a:t>
            </a:r>
            <a:r>
              <a:rPr lang="en-US" sz="1125" i="1" dirty="0"/>
              <a:t> : </a:t>
            </a:r>
            <a:r>
              <a:rPr lang="hi-IN" sz="1125" i="1" dirty="0"/>
              <a:t> पारुल गुप्ता</a:t>
            </a:r>
            <a:endParaRPr lang="en-US" sz="1125" i="1" dirty="0"/>
          </a:p>
        </p:txBody>
      </p:sp>
      <p:grpSp>
        <p:nvGrpSpPr>
          <p:cNvPr id="8" name="Group 7"/>
          <p:cNvGrpSpPr/>
          <p:nvPr/>
        </p:nvGrpSpPr>
        <p:grpSpPr>
          <a:xfrm>
            <a:off x="882869" y="1628775"/>
            <a:ext cx="7336221" cy="4081239"/>
            <a:chOff x="457201" y="1756832"/>
            <a:chExt cx="8229600" cy="5441652"/>
          </a:xfrm>
        </p:grpSpPr>
        <p:sp>
          <p:nvSpPr>
            <p:cNvPr id="6" name="TextBox 5"/>
            <p:cNvSpPr txBox="1"/>
            <p:nvPr/>
          </p:nvSpPr>
          <p:spPr>
            <a:xfrm>
              <a:off x="457201" y="1756832"/>
              <a:ext cx="8229600" cy="697627"/>
            </a:xfrm>
            <a:prstGeom prst="rect">
              <a:avLst/>
            </a:prstGeom>
            <a:noFill/>
          </p:spPr>
          <p:txBody>
            <a:bodyPr wrap="square" rtlCol="0">
              <a:spAutoFit/>
            </a:bodyPr>
            <a:lstStyle/>
            <a:p>
              <a:r>
                <a:rPr lang="hi-IN" sz="1400" b="1" i="1" dirty="0">
                  <a:solidFill>
                    <a:prstClr val="black"/>
                  </a:solidFill>
                  <a:latin typeface="Calibri"/>
                </a:rPr>
                <a:t>अब आपने जान लिया है कि वरुण के व्यवहार का मूल कारण उसकी भावनाओं का नियमित न हो पाना है,अब आप क्या करेंगे</a:t>
              </a:r>
              <a:r>
                <a:rPr lang="en-US" sz="1400" b="1" i="1" dirty="0">
                  <a:solidFill>
                    <a:prstClr val="black"/>
                  </a:solidFill>
                  <a:latin typeface="Calibri"/>
                </a:rPr>
                <a:t>?</a:t>
              </a:r>
            </a:p>
          </p:txBody>
        </p:sp>
        <p:sp>
          <p:nvSpPr>
            <p:cNvPr id="13" name="TextBox 12"/>
            <p:cNvSpPr txBox="1"/>
            <p:nvPr/>
          </p:nvSpPr>
          <p:spPr>
            <a:xfrm>
              <a:off x="533401" y="2633132"/>
              <a:ext cx="7620000" cy="4565352"/>
            </a:xfrm>
            <a:prstGeom prst="rect">
              <a:avLst/>
            </a:prstGeom>
            <a:noFill/>
          </p:spPr>
          <p:txBody>
            <a:bodyPr wrap="square" rtlCol="0">
              <a:spAutoFit/>
            </a:bodyPr>
            <a:lstStyle/>
            <a:p>
              <a:r>
                <a:rPr lang="hi-IN" sz="1400" b="1" cap="small" dirty="0">
                  <a:solidFill>
                    <a:prstClr val="black"/>
                  </a:solidFill>
                  <a:latin typeface="Calibri"/>
                </a:rPr>
                <a:t>कुछ समय के लिए </a:t>
              </a:r>
              <a:r>
                <a:rPr lang="en-GB" sz="1400" b="1" cap="small" dirty="0">
                  <a:solidFill>
                    <a:prstClr val="black"/>
                  </a:solidFill>
                  <a:latin typeface="Calibri"/>
                </a:rPr>
                <a:t>:</a:t>
              </a:r>
              <a:endParaRPr lang="en-US" sz="1400" b="1" cap="small" dirty="0">
                <a:solidFill>
                  <a:prstClr val="black"/>
                </a:solidFill>
                <a:latin typeface="Calibri"/>
              </a:endParaRPr>
            </a:p>
            <a:p>
              <a:r>
                <a:rPr lang="hi-IN" sz="1400" b="1" dirty="0">
                  <a:solidFill>
                    <a:prstClr val="black"/>
                  </a:solidFill>
                  <a:latin typeface="Calibri"/>
                </a:rPr>
                <a:t>मनोचिकित्सक</a:t>
              </a:r>
              <a:r>
                <a:rPr lang="en-US" sz="1400" b="1" dirty="0">
                  <a:solidFill>
                    <a:prstClr val="black"/>
                  </a:solidFill>
                  <a:latin typeface="Calibri"/>
                </a:rPr>
                <a:t>/</a:t>
              </a:r>
              <a:r>
                <a:rPr lang="hi-IN" sz="1400" b="1" dirty="0">
                  <a:solidFill>
                    <a:prstClr val="black"/>
                  </a:solidFill>
                  <a:latin typeface="Calibri"/>
                </a:rPr>
                <a:t>साइकोलोजिस्ट </a:t>
              </a:r>
              <a:r>
                <a:rPr lang="hi-IN" sz="1400" dirty="0">
                  <a:solidFill>
                    <a:prstClr val="black"/>
                  </a:solidFill>
                  <a:latin typeface="Calibri"/>
                </a:rPr>
                <a:t>के पास जाएँ</a:t>
              </a:r>
              <a:br>
                <a:rPr lang="hi-IN" sz="1400" dirty="0"/>
              </a:br>
              <a:r>
                <a:rPr lang="hi-IN" sz="1400" b="0" i="0" dirty="0">
                  <a:solidFill>
                    <a:srgbClr val="202124"/>
                  </a:solidFill>
                  <a:effectLst/>
                  <a:latin typeface="Google Sans"/>
                </a:rPr>
                <a:t>संचार में किसी भी अंतराल को संभालें</a:t>
              </a:r>
              <a:endParaRPr lang="en-US" sz="1400" b="0" i="0" dirty="0">
                <a:solidFill>
                  <a:srgbClr val="202124"/>
                </a:solidFill>
                <a:effectLst/>
                <a:latin typeface="Google Sans"/>
              </a:endParaRPr>
            </a:p>
            <a:p>
              <a:r>
                <a:rPr lang="hi-IN" sz="1400" dirty="0">
                  <a:solidFill>
                    <a:prstClr val="black"/>
                  </a:solidFill>
                  <a:latin typeface="Calibri"/>
                </a:rPr>
                <a:t>इसके लिए आप कुछ तरीके अपना सकते हैं</a:t>
              </a:r>
              <a:r>
                <a:rPr lang="en-US" sz="1400" dirty="0">
                  <a:solidFill>
                    <a:prstClr val="black"/>
                  </a:solidFill>
                  <a:latin typeface="Calibri"/>
                </a:rPr>
                <a:t>,</a:t>
              </a:r>
              <a:r>
                <a:rPr lang="hi-IN" sz="1400" dirty="0">
                  <a:solidFill>
                    <a:prstClr val="black"/>
                  </a:solidFill>
                  <a:latin typeface="Calibri"/>
                </a:rPr>
                <a:t> जैसे</a:t>
              </a:r>
              <a:endParaRPr lang="en-GB" sz="1400" dirty="0">
                <a:solidFill>
                  <a:prstClr val="black"/>
                </a:solidFill>
                <a:latin typeface="Calibri"/>
              </a:endParaRPr>
            </a:p>
            <a:p>
              <a:pPr lvl="2">
                <a:buFont typeface="Wingdings" pitchFamily="2" charset="2"/>
                <a:buChar char="ü"/>
              </a:pPr>
              <a:r>
                <a:rPr lang="hi-IN" sz="1400" dirty="0">
                  <a:solidFill>
                    <a:prstClr val="black"/>
                  </a:solidFill>
                  <a:latin typeface="Calibri"/>
                </a:rPr>
                <a:t>भाषा</a:t>
              </a:r>
              <a:endParaRPr lang="en-GB" sz="1400" dirty="0">
                <a:solidFill>
                  <a:prstClr val="black"/>
                </a:solidFill>
                <a:latin typeface="Calibri"/>
              </a:endParaRPr>
            </a:p>
            <a:p>
              <a:pPr lvl="2">
                <a:buFont typeface="Wingdings" pitchFamily="2" charset="2"/>
                <a:buChar char="ü"/>
              </a:pPr>
              <a:r>
                <a:rPr lang="hi-IN" sz="1400" dirty="0">
                  <a:solidFill>
                    <a:prstClr val="black"/>
                  </a:solidFill>
                  <a:latin typeface="Calibri"/>
                </a:rPr>
                <a:t>इशारे </a:t>
              </a:r>
              <a:endParaRPr lang="en-GB" sz="1400" dirty="0">
                <a:solidFill>
                  <a:prstClr val="black"/>
                </a:solidFill>
                <a:latin typeface="Calibri"/>
              </a:endParaRPr>
            </a:p>
            <a:p>
              <a:pPr lvl="2">
                <a:buFont typeface="Wingdings" pitchFamily="2" charset="2"/>
                <a:buChar char="ü"/>
              </a:pPr>
              <a:r>
                <a:rPr lang="hi-IN" sz="1400" dirty="0">
                  <a:solidFill>
                    <a:prstClr val="black"/>
                  </a:solidFill>
                  <a:latin typeface="Calibri"/>
                </a:rPr>
                <a:t>हाव-भाव </a:t>
              </a:r>
              <a:endParaRPr lang="en-GB" sz="1400" dirty="0">
                <a:solidFill>
                  <a:prstClr val="black"/>
                </a:solidFill>
                <a:latin typeface="Calibri"/>
              </a:endParaRPr>
            </a:p>
            <a:p>
              <a:pPr lvl="2">
                <a:buFont typeface="Wingdings" pitchFamily="2" charset="2"/>
                <a:buChar char="ü"/>
              </a:pPr>
              <a:r>
                <a:rPr lang="hi-IN" sz="1400" dirty="0">
                  <a:solidFill>
                    <a:prstClr val="black"/>
                  </a:solidFill>
                  <a:latin typeface="Calibri"/>
                </a:rPr>
                <a:t>तस्वीरों के माध्यम से</a:t>
              </a:r>
              <a:endParaRPr lang="en-US" sz="1400" dirty="0">
                <a:solidFill>
                  <a:prstClr val="black"/>
                </a:solidFill>
                <a:latin typeface="Calibri"/>
              </a:endParaRPr>
            </a:p>
            <a:p>
              <a:r>
                <a:rPr lang="en-GB" sz="1400" dirty="0">
                  <a:solidFill>
                    <a:prstClr val="black"/>
                  </a:solidFill>
                  <a:latin typeface="Calibri"/>
                </a:rPr>
                <a:t> </a:t>
              </a:r>
              <a:endParaRPr lang="en-US" sz="1400" dirty="0">
                <a:solidFill>
                  <a:prstClr val="black"/>
                </a:solidFill>
                <a:latin typeface="Calibri"/>
              </a:endParaRPr>
            </a:p>
            <a:p>
              <a:r>
                <a:rPr lang="hi-IN" sz="1400" b="1" cap="small" dirty="0">
                  <a:solidFill>
                    <a:prstClr val="black"/>
                  </a:solidFill>
                  <a:latin typeface="Calibri"/>
                </a:rPr>
                <a:t>लंबे समय के लिए </a:t>
              </a:r>
              <a:r>
                <a:rPr lang="en-GB" sz="1400" b="1" cap="small" dirty="0">
                  <a:solidFill>
                    <a:prstClr val="black"/>
                  </a:solidFill>
                  <a:latin typeface="Calibri"/>
                </a:rPr>
                <a:t>:</a:t>
              </a:r>
              <a:endParaRPr lang="en-US" sz="1400" b="1" cap="small" dirty="0">
                <a:solidFill>
                  <a:prstClr val="black"/>
                </a:solidFill>
                <a:latin typeface="Calibri"/>
              </a:endParaRPr>
            </a:p>
            <a:p>
              <a:r>
                <a:rPr lang="hi-IN" sz="1400" dirty="0">
                  <a:solidFill>
                    <a:prstClr val="black"/>
                  </a:solidFill>
                  <a:latin typeface="Calibri"/>
                </a:rPr>
                <a:t>बच्चे से इस व्यवहार के बदले कुछ और करने की शिक्षा दें</a:t>
              </a:r>
              <a:endParaRPr lang="en-US" sz="1400" dirty="0">
                <a:solidFill>
                  <a:prstClr val="black"/>
                </a:solidFill>
                <a:latin typeface="Calibri"/>
              </a:endParaRPr>
            </a:p>
            <a:p>
              <a:r>
                <a:rPr lang="hi-IN" sz="1400" dirty="0">
                  <a:solidFill>
                    <a:prstClr val="black"/>
                  </a:solidFill>
                  <a:latin typeface="Calibri"/>
                </a:rPr>
                <a:t>बातचीत कौशल में सुधार करने से बच्चे की भावनाओं को नियमित करने में मदद मिल सकती है। क्योंकि अधिकतर स्थितियों में भावनाओं के नियंत्रण संबंधी परेशानियाँ दरअसल बातचीत में आने वाली परेशानियों से ही जुड़ी होती हैं। </a:t>
              </a:r>
              <a:endParaRPr lang="en-US" sz="1400" dirty="0">
                <a:solidFill>
                  <a:prstClr val="black"/>
                </a:solidFill>
                <a:latin typeface="Calibri"/>
              </a:endParaRPr>
            </a:p>
            <a:p>
              <a:endParaRPr lang="en-US" sz="1400" b="1" dirty="0">
                <a:solidFill>
                  <a:prstClr val="black"/>
                </a:solidFill>
                <a:latin typeface="Calibri"/>
              </a:endParaRPr>
            </a:p>
          </p:txBody>
        </p:sp>
      </p:grpSp>
      <p:pic>
        <p:nvPicPr>
          <p:cNvPr id="9" name="Picture 8" descr="ND Logo + Tag.jpg">
            <a:extLst>
              <a:ext uri="{FF2B5EF4-FFF2-40B4-BE49-F238E27FC236}">
                <a16:creationId xmlns:a16="http://schemas.microsoft.com/office/drawing/2014/main" id="{CC8B1872-58C0-4F99-8C45-29DD0F598E8C}"/>
              </a:ext>
            </a:extLst>
          </p:cNvPr>
          <p:cNvPicPr>
            <a:picLocks noChangeAspect="1"/>
          </p:cNvPicPr>
          <p:nvPr/>
        </p:nvPicPr>
        <p:blipFill>
          <a:blip r:embed="rId3" cstate="print"/>
          <a:stretch>
            <a:fillRect/>
          </a:stretch>
        </p:blipFill>
        <p:spPr>
          <a:xfrm>
            <a:off x="6965164" y="400308"/>
            <a:ext cx="1548466" cy="68225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17343" y="557438"/>
            <a:ext cx="4800600" cy="1314450"/>
          </a:xfrm>
        </p:spPr>
        <p:txBody>
          <a:bodyPr/>
          <a:lstStyle/>
          <a:p>
            <a:r>
              <a:rPr lang="hi-IN" b="1" dirty="0"/>
              <a:t>सिर पटकने वाली जटिल परेशानी </a:t>
            </a:r>
            <a:r>
              <a:rPr lang="hi-IN" sz="1125" i="1" dirty="0"/>
              <a:t>विशेषज्ञ सलाहकार</a:t>
            </a:r>
            <a:r>
              <a:rPr lang="en-US" sz="1125" i="1" dirty="0"/>
              <a:t> : </a:t>
            </a:r>
            <a:r>
              <a:rPr lang="hi-IN" sz="1125" i="1" dirty="0"/>
              <a:t> पारुल गुप्ता</a:t>
            </a:r>
            <a:endParaRPr lang="en-US" sz="1125" i="1" dirty="0"/>
          </a:p>
        </p:txBody>
      </p:sp>
      <p:grpSp>
        <p:nvGrpSpPr>
          <p:cNvPr id="9" name="Group 8"/>
          <p:cNvGrpSpPr/>
          <p:nvPr/>
        </p:nvGrpSpPr>
        <p:grpSpPr>
          <a:xfrm>
            <a:off x="1460336" y="1727618"/>
            <a:ext cx="6368931" cy="4788582"/>
            <a:chOff x="760480" y="1143000"/>
            <a:chExt cx="8491908" cy="6384774"/>
          </a:xfrm>
        </p:grpSpPr>
        <p:pic>
          <p:nvPicPr>
            <p:cNvPr id="1026" name="Picture 2" descr="C:\Users\Ambik\AppData\Local\Microsoft\Windows\INetCache\IE\1GSYVRY9\child[1].png"/>
            <p:cNvPicPr>
              <a:picLocks noChangeAspect="1" noChangeArrowheads="1"/>
            </p:cNvPicPr>
            <p:nvPr/>
          </p:nvPicPr>
          <p:blipFill>
            <a:blip r:embed="rId2" cstate="print"/>
            <a:srcRect/>
            <a:stretch>
              <a:fillRect/>
            </a:stretch>
          </p:blipFill>
          <p:spPr bwMode="auto">
            <a:xfrm>
              <a:off x="3657600" y="1676400"/>
              <a:ext cx="1219200" cy="1723250"/>
            </a:xfrm>
            <a:prstGeom prst="rect">
              <a:avLst/>
            </a:prstGeom>
            <a:noFill/>
          </p:spPr>
        </p:pic>
        <p:sp>
          <p:nvSpPr>
            <p:cNvPr id="6" name="TextBox 5"/>
            <p:cNvSpPr txBox="1"/>
            <p:nvPr/>
          </p:nvSpPr>
          <p:spPr>
            <a:xfrm>
              <a:off x="1371599" y="1143000"/>
              <a:ext cx="7880789" cy="410369"/>
            </a:xfrm>
            <a:prstGeom prst="rect">
              <a:avLst/>
            </a:prstGeom>
            <a:noFill/>
          </p:spPr>
          <p:txBody>
            <a:bodyPr wrap="none" rtlCol="0">
              <a:spAutoFit/>
            </a:bodyPr>
            <a:lstStyle/>
            <a:p>
              <a:r>
                <a:rPr lang="hi-IN" sz="1400" b="1" i="1" dirty="0">
                  <a:solidFill>
                    <a:prstClr val="black"/>
                  </a:solidFill>
                  <a:latin typeface="Calibri"/>
                </a:rPr>
                <a:t>वो संभावी स्थितियाँ जो वरुण के सिर पटकने की प्रतिक्रिया के कारण बनती हैं</a:t>
              </a:r>
              <a:endParaRPr lang="en-US" sz="1400" b="1" i="1" dirty="0">
                <a:solidFill>
                  <a:prstClr val="black"/>
                </a:solidFill>
                <a:latin typeface="Calibri"/>
              </a:endParaRPr>
            </a:p>
          </p:txBody>
        </p:sp>
        <p:sp>
          <p:nvSpPr>
            <p:cNvPr id="13" name="TextBox 12"/>
            <p:cNvSpPr txBox="1"/>
            <p:nvPr/>
          </p:nvSpPr>
          <p:spPr>
            <a:xfrm>
              <a:off x="1099361" y="3206359"/>
              <a:ext cx="7620000" cy="2708432"/>
            </a:xfrm>
            <a:prstGeom prst="rect">
              <a:avLst/>
            </a:prstGeom>
            <a:noFill/>
          </p:spPr>
          <p:txBody>
            <a:bodyPr wrap="square" rtlCol="0">
              <a:spAutoFit/>
            </a:bodyPr>
            <a:lstStyle/>
            <a:p>
              <a:pPr algn="ctr"/>
              <a:r>
                <a:rPr lang="hi-IN" sz="1400" dirty="0">
                  <a:solidFill>
                    <a:prstClr val="black"/>
                  </a:solidFill>
                  <a:latin typeface="Calibri"/>
                </a:rPr>
                <a:t>वरुण बहुत निराश और असहाय दिखाई दे रहा है</a:t>
              </a:r>
              <a:r>
                <a:rPr lang="en-US" sz="1400" dirty="0">
                  <a:solidFill>
                    <a:prstClr val="black"/>
                  </a:solidFill>
                  <a:latin typeface="Calibri"/>
                </a:rPr>
                <a:t>I</a:t>
              </a:r>
            </a:p>
            <a:p>
              <a:pPr algn="ctr"/>
              <a:endParaRPr lang="en-US" sz="1400" dirty="0">
                <a:solidFill>
                  <a:prstClr val="black"/>
                </a:solidFill>
                <a:latin typeface="Calibri"/>
              </a:endParaRPr>
            </a:p>
            <a:p>
              <a:pPr algn="ctr"/>
              <a:r>
                <a:rPr lang="hi-IN" sz="1400" dirty="0">
                  <a:solidFill>
                    <a:prstClr val="black"/>
                  </a:solidFill>
                  <a:latin typeface="Calibri"/>
                </a:rPr>
                <a:t>बिना किसी कारण के चिल्लाता है – फिर शांत भी हो जाता है</a:t>
              </a:r>
              <a:r>
                <a:rPr lang="en-US" sz="1400" dirty="0">
                  <a:solidFill>
                    <a:prstClr val="black"/>
                  </a:solidFill>
                  <a:latin typeface="Calibri"/>
                </a:rPr>
                <a:t>I</a:t>
              </a:r>
            </a:p>
            <a:p>
              <a:pPr algn="ctr"/>
              <a:endParaRPr lang="en-US" sz="1400" dirty="0">
                <a:solidFill>
                  <a:prstClr val="black"/>
                </a:solidFill>
                <a:latin typeface="Calibri"/>
              </a:endParaRPr>
            </a:p>
            <a:p>
              <a:pPr algn="ctr"/>
              <a:r>
                <a:rPr lang="hi-IN" sz="1400" dirty="0">
                  <a:solidFill>
                    <a:prstClr val="black"/>
                  </a:solidFill>
                  <a:latin typeface="Calibri"/>
                </a:rPr>
                <a:t>अपनी शारीरिक परेशानी की ओर अपनी देखभाल करने वाले का ध्यान खींचने की कोशिश</a:t>
              </a:r>
              <a:r>
                <a:rPr lang="en-US" sz="1400" dirty="0">
                  <a:solidFill>
                    <a:prstClr val="black"/>
                  </a:solidFill>
                  <a:latin typeface="Calibri"/>
                </a:rPr>
                <a:t> </a:t>
              </a:r>
              <a:r>
                <a:rPr lang="hi-IN" sz="1400" dirty="0">
                  <a:solidFill>
                    <a:prstClr val="black"/>
                  </a:solidFill>
                  <a:latin typeface="Calibri"/>
                </a:rPr>
                <a:t>करता है</a:t>
              </a:r>
              <a:r>
                <a:rPr lang="en-US" sz="1400" dirty="0">
                  <a:solidFill>
                    <a:prstClr val="black"/>
                  </a:solidFill>
                  <a:latin typeface="Calibri"/>
                </a:rPr>
                <a:t>I</a:t>
              </a:r>
            </a:p>
            <a:p>
              <a:pPr algn="ctr"/>
              <a:endParaRPr lang="en-US" sz="1400" dirty="0">
                <a:solidFill>
                  <a:prstClr val="black"/>
                </a:solidFill>
                <a:latin typeface="Calibri"/>
              </a:endParaRPr>
            </a:p>
            <a:p>
              <a:pPr algn="ctr"/>
              <a:r>
                <a:rPr lang="hi-IN" sz="1400" dirty="0">
                  <a:solidFill>
                    <a:prstClr val="black"/>
                  </a:solidFill>
                  <a:latin typeface="Calibri"/>
                </a:rPr>
                <a:t>एलर्जी, दाँत का दर्द, कान का दर्द, पेट संबंधी बीमारियाँ या सख्त जुकाम के कारण होने वाली परेशानियाँ</a:t>
              </a:r>
              <a:r>
                <a:rPr lang="en-US" sz="1400" dirty="0">
                  <a:solidFill>
                    <a:prstClr val="black"/>
                  </a:solidFill>
                  <a:latin typeface="Calibri"/>
                </a:rPr>
                <a:t> I</a:t>
              </a:r>
            </a:p>
          </p:txBody>
        </p:sp>
        <p:sp>
          <p:nvSpPr>
            <p:cNvPr id="14" name="TextBox 13"/>
            <p:cNvSpPr txBox="1"/>
            <p:nvPr/>
          </p:nvSpPr>
          <p:spPr>
            <a:xfrm>
              <a:off x="1162043" y="6830148"/>
              <a:ext cx="7147684" cy="697626"/>
            </a:xfrm>
            <a:prstGeom prst="rect">
              <a:avLst/>
            </a:prstGeom>
            <a:noFill/>
          </p:spPr>
          <p:txBody>
            <a:bodyPr wrap="none" rtlCol="0">
              <a:spAutoFit/>
            </a:bodyPr>
            <a:lstStyle/>
            <a:p>
              <a:pPr algn="ctr"/>
              <a:r>
                <a:rPr lang="hi-IN" sz="1400" b="1" cap="small" dirty="0">
                  <a:solidFill>
                    <a:prstClr val="black"/>
                  </a:solidFill>
                  <a:latin typeface="Calibri"/>
                </a:rPr>
                <a:t>कुछ बीमारियाँ अपनी बात न कह पाने की परेशानी से भी जुड़ी होती हैं</a:t>
              </a:r>
              <a:endParaRPr lang="en-GB" sz="1400" b="1" cap="small" dirty="0">
                <a:solidFill>
                  <a:prstClr val="black"/>
                </a:solidFill>
                <a:latin typeface="Calibri"/>
              </a:endParaRPr>
            </a:p>
            <a:p>
              <a:pPr algn="ctr"/>
              <a:r>
                <a:rPr lang="hi-IN" sz="1400" b="1" cap="small" dirty="0">
                  <a:solidFill>
                    <a:prstClr val="black"/>
                  </a:solidFill>
                  <a:latin typeface="Calibri"/>
                </a:rPr>
                <a:t>इन्हें अपने को चोट पहुंचाने वाले व्यवहार से व्यक्त किया जा सकता है</a:t>
              </a:r>
              <a:endParaRPr lang="en-US" sz="1400" b="1" cap="small" dirty="0">
                <a:solidFill>
                  <a:prstClr val="black"/>
                </a:solidFill>
                <a:latin typeface="Calibri"/>
              </a:endParaRPr>
            </a:p>
          </p:txBody>
        </p:sp>
        <p:sp>
          <p:nvSpPr>
            <p:cNvPr id="15" name="Oval 14"/>
            <p:cNvSpPr/>
            <p:nvPr/>
          </p:nvSpPr>
          <p:spPr>
            <a:xfrm rot="19854895">
              <a:off x="760480" y="1857373"/>
              <a:ext cx="1643212" cy="10470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125" b="1" dirty="0">
                  <a:solidFill>
                    <a:prstClr val="white"/>
                  </a:solidFill>
                  <a:latin typeface="Calibri"/>
                </a:rPr>
                <a:t>दृश्य </a:t>
              </a:r>
              <a:r>
                <a:rPr lang="en-US" sz="1125" b="1" dirty="0">
                  <a:solidFill>
                    <a:prstClr val="white"/>
                  </a:solidFill>
                  <a:latin typeface="Calibri"/>
                </a:rPr>
                <a:t>SCENARIO 4</a:t>
              </a:r>
            </a:p>
          </p:txBody>
        </p:sp>
      </p:grpSp>
      <p:pic>
        <p:nvPicPr>
          <p:cNvPr id="10" name="Picture 9" descr="ND Logo + Tag.jpg">
            <a:extLst>
              <a:ext uri="{FF2B5EF4-FFF2-40B4-BE49-F238E27FC236}">
                <a16:creationId xmlns:a16="http://schemas.microsoft.com/office/drawing/2014/main" id="{5087BD7D-F922-44DF-91DC-A7787DB2D89E}"/>
              </a:ext>
            </a:extLst>
          </p:cNvPr>
          <p:cNvPicPr>
            <a:picLocks noChangeAspect="1"/>
          </p:cNvPicPr>
          <p:nvPr/>
        </p:nvPicPr>
        <p:blipFill>
          <a:blip r:embed="rId3" cstate="print"/>
          <a:stretch>
            <a:fillRect/>
          </a:stretch>
        </p:blipFill>
        <p:spPr>
          <a:xfrm>
            <a:off x="6965164" y="400308"/>
            <a:ext cx="1548466" cy="682258"/>
          </a:xfrm>
          <a:prstGeom prst="rect">
            <a:avLst/>
          </a:prstGeom>
        </p:spPr>
      </p:pic>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2555</TotalTime>
  <Words>1482</Words>
  <Application>Microsoft Office PowerPoint</Application>
  <PresentationFormat>On-screen Show (4:3)</PresentationFormat>
  <Paragraphs>127</Paragraphs>
  <Slides>10</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Google Sans</vt:lpstr>
      <vt:lpstr>Wingdings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Charu Dev</dc:creator>
  <cp:lastModifiedBy>Sonal Shrivastava</cp:lastModifiedBy>
  <cp:revision>50</cp:revision>
  <dcterms:created xsi:type="dcterms:W3CDTF">2020-11-14T09:33:59Z</dcterms:created>
  <dcterms:modified xsi:type="dcterms:W3CDTF">2023-08-23T10:28:53Z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157393</vt:lpwstr>
  </property>
  <property fmtid="{D5CDD505-2E9C-101B-9397-08002B2CF9AE}" pid="3" name="NXPowerLiteSettings">
    <vt:lpwstr>C7000400038000</vt:lpwstr>
  </property>
  <property fmtid="{D5CDD505-2E9C-101B-9397-08002B2CF9AE}" pid="4" name="NXPowerLiteVersion">
    <vt:lpwstr>S9.0.3</vt:lpwstr>
  </property>
</Properties>
</file>